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68" r:id="rId16"/>
    <p:sldId id="273" r:id="rId17"/>
  </p:sldIdLst>
  <p:sldSz cx="14630400" cy="8229600"/>
  <p:notesSz cx="8229600" cy="14630400"/>
  <p:embeddedFontLst>
    <p:embeddedFont>
      <p:font typeface="Barlow" panose="00000500000000000000" pitchFamily="2" charset="0"/>
      <p:regular r:id="rId19"/>
      <p:bold r:id="rId20"/>
    </p:embeddedFont>
    <p:embeddedFont>
      <p:font typeface="Montserrat Bold" panose="020B0604020202020204" charset="0"/>
      <p:bold r:id="rId21"/>
    </p:embeddedFont>
    <p:embeddedFont>
      <p:font typeface="Poppins Bold" panose="020B0604020202020204"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034" autoAdjust="0"/>
  </p:normalViewPr>
  <p:slideViewPr>
    <p:cSldViewPr snapToGrid="0" snapToObjects="1">
      <p:cViewPr varScale="1">
        <p:scale>
          <a:sx n="58" d="100"/>
          <a:sy n="58" d="100"/>
        </p:scale>
        <p:origin x="117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7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1344-5D27-B366-D1B5-3C4272927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F824A-63E8-A9EE-F017-E01A9D993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661FC-3F1B-C8D1-72BA-6202AF7F2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3CBB0-874A-28AC-D529-63265FD3B8F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7548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17EE-2BD5-3BFE-D1B7-73269173C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BD24E-A210-22D8-2422-E6D88C751A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68E53-8328-1DE1-BB6C-1C34CB046E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C7D25B-D268-0D4D-BC75-246EF6769B7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083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0050-48B7-918E-F481-3277D43D9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EDC49-BEF7-91B7-659E-5335D93A6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0DFEB-8470-69AB-22A8-C31B5E879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397C2-9A57-9471-F5A8-017A742FF35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9975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txBody>
          <a:bodyPr/>
          <a:lstStyle/>
          <a:p>
            <a:endParaRPr lang="en-IN" dirty="0"/>
          </a:p>
        </p:txBody>
      </p:sp>
      <p:sp>
        <p:nvSpPr>
          <p:cNvPr id="4" name="Text 1"/>
          <p:cNvSpPr/>
          <p:nvPr/>
        </p:nvSpPr>
        <p:spPr>
          <a:xfrm>
            <a:off x="881062" y="2108002"/>
            <a:ext cx="12868275" cy="1398508"/>
          </a:xfrm>
          <a:prstGeom prst="rect">
            <a:avLst/>
          </a:prstGeom>
          <a:noFill/>
          <a:ln/>
        </p:spPr>
        <p:txBody>
          <a:bodyPr wrap="square" lIns="0" tIns="0" rIns="0" bIns="0" rtlCol="0" anchor="t"/>
          <a:lstStyle/>
          <a:p>
            <a:pPr marL="0" indent="0" algn="l">
              <a:lnSpc>
                <a:spcPts val="5500"/>
              </a:lnSpc>
              <a:buNone/>
            </a:pPr>
            <a:r>
              <a:rPr lang="en-US" sz="4400" b="1" dirty="0">
                <a:solidFill>
                  <a:srgbClr val="F0FCFF"/>
                </a:solidFill>
                <a:latin typeface="Montserrat Bold"/>
                <a:ea typeface="Spline Sans Bold" pitchFamily="34" charset="-122"/>
                <a:cs typeface="Spline Sans Bold" pitchFamily="34" charset="-120"/>
              </a:rPr>
              <a:t>InsurAI – Corporate Policy Automation and Intelligence System</a:t>
            </a:r>
            <a:endParaRPr lang="en-US" sz="4400" dirty="0">
              <a:latin typeface="Montserrat Bold"/>
            </a:endParaRPr>
          </a:p>
        </p:txBody>
      </p:sp>
      <p:sp>
        <p:nvSpPr>
          <p:cNvPr id="5" name="Text 2"/>
          <p:cNvSpPr/>
          <p:nvPr/>
        </p:nvSpPr>
        <p:spPr>
          <a:xfrm>
            <a:off x="881063" y="4723090"/>
            <a:ext cx="4475798" cy="559356"/>
          </a:xfrm>
          <a:prstGeom prst="rect">
            <a:avLst/>
          </a:prstGeom>
          <a:noFill/>
          <a:ln/>
        </p:spPr>
        <p:txBody>
          <a:bodyPr wrap="none" lIns="0" tIns="0" rIns="0" bIns="0" rtlCol="0" anchor="t"/>
          <a:lstStyle/>
          <a:p>
            <a:pPr marL="0" indent="0" algn="l">
              <a:lnSpc>
                <a:spcPts val="4400"/>
              </a:lnSpc>
              <a:buNone/>
            </a:pPr>
            <a:endParaRPr lang="en-US" sz="3500" dirty="0"/>
          </a:p>
        </p:txBody>
      </p:sp>
      <p:sp>
        <p:nvSpPr>
          <p:cNvPr id="7" name="TextBox 6">
            <a:extLst>
              <a:ext uri="{FF2B5EF4-FFF2-40B4-BE49-F238E27FC236}">
                <a16:creationId xmlns:a16="http://schemas.microsoft.com/office/drawing/2014/main" id="{62DAD8B0-2BAA-D5BA-1FE3-F8E123C30AAA}"/>
              </a:ext>
            </a:extLst>
          </p:cNvPr>
          <p:cNvSpPr txBox="1"/>
          <p:nvPr/>
        </p:nvSpPr>
        <p:spPr>
          <a:xfrm>
            <a:off x="3823045" y="4114800"/>
            <a:ext cx="7315200" cy="3404137"/>
          </a:xfrm>
          <a:prstGeom prst="rect">
            <a:avLst/>
          </a:prstGeom>
          <a:noFill/>
        </p:spPr>
        <p:txBody>
          <a:bodyPr wrap="square">
            <a:spAutoFit/>
          </a:bodyPr>
          <a:lstStyle/>
          <a:p>
            <a:pPr algn="ctr"/>
            <a:r>
              <a:rPr lang="en-US" sz="2500" b="1" dirty="0">
                <a:solidFill>
                  <a:srgbClr val="F0FCFF"/>
                </a:solidFill>
                <a:latin typeface="Poppins Bold"/>
                <a:ea typeface="Spline Sans Bold" pitchFamily="34" charset="-122"/>
                <a:cs typeface="Poppins Bold" panose="020B0604020202020204" charset="0"/>
              </a:rPr>
              <a:t>Team </a:t>
            </a:r>
            <a:r>
              <a:rPr lang="en-IN" sz="2500" b="1" dirty="0">
                <a:solidFill>
                  <a:schemeClr val="bg1"/>
                </a:solidFill>
                <a:latin typeface="Poppins Bold" panose="020B0604020202020204" charset="0"/>
                <a:cs typeface="Poppins Bold" panose="020B0604020202020204" charset="0"/>
              </a:rPr>
              <a:t>Members</a:t>
            </a:r>
          </a:p>
          <a:p>
            <a:pPr algn="ctr"/>
            <a:endParaRPr lang="en-IN" sz="2500" b="1" dirty="0">
              <a:solidFill>
                <a:schemeClr val="bg1"/>
              </a:solidFill>
              <a:latin typeface="Poppins Bold" panose="020B0604020202020204" charset="0"/>
              <a:cs typeface="Poppins Bold" panose="020B0604020202020204" charset="0"/>
            </a:endParaRPr>
          </a:p>
          <a:p>
            <a:pPr algn="ctr"/>
            <a:r>
              <a:rPr lang="en-IN" sz="2500" dirty="0">
                <a:solidFill>
                  <a:schemeClr val="bg1"/>
                </a:solidFill>
                <a:latin typeface="Poppins Bold" panose="020B0604020202020204" charset="0"/>
                <a:cs typeface="Poppins Bold" panose="020B0604020202020204" charset="0"/>
              </a:rPr>
              <a:t>1</a:t>
            </a:r>
            <a:r>
              <a:rPr lang="en-IN" sz="2500">
                <a:solidFill>
                  <a:schemeClr val="bg1"/>
                </a:solidFill>
                <a:latin typeface="Poppins Bold" panose="020B0604020202020204" charset="0"/>
                <a:cs typeface="Poppins Bold" panose="020B0604020202020204" charset="0"/>
              </a:rPr>
              <a:t>.Jeevan </a:t>
            </a:r>
            <a:r>
              <a:rPr lang="en-IN" sz="2500" dirty="0">
                <a:solidFill>
                  <a:schemeClr val="bg1"/>
                </a:solidFill>
                <a:latin typeface="Poppins Bold" panose="020B0604020202020204" charset="0"/>
                <a:cs typeface="Poppins Bold" panose="020B0604020202020204" charset="0"/>
              </a:rPr>
              <a:t>P Naik</a:t>
            </a:r>
          </a:p>
          <a:p>
            <a:pPr algn="ctr"/>
            <a:r>
              <a:rPr lang="en-IN" sz="2500" dirty="0">
                <a:solidFill>
                  <a:schemeClr val="bg1"/>
                </a:solidFill>
                <a:latin typeface="Poppins Bold" panose="020B0604020202020204" charset="0"/>
                <a:cs typeface="Poppins Bold" panose="020B0604020202020204" charset="0"/>
              </a:rPr>
              <a:t>2.Sreeja Thota</a:t>
            </a:r>
          </a:p>
          <a:p>
            <a:pPr algn="ctr"/>
            <a:r>
              <a:rPr lang="en-IN" sz="2500" dirty="0">
                <a:solidFill>
                  <a:schemeClr val="bg1"/>
                </a:solidFill>
                <a:latin typeface="Poppins Bold" panose="020B0604020202020204" charset="0"/>
                <a:cs typeface="Poppins Bold" panose="020B0604020202020204" charset="0"/>
              </a:rPr>
              <a:t>3. Vedha Kavya Sudha </a:t>
            </a:r>
            <a:r>
              <a:rPr lang="en-IN" sz="2500" dirty="0" err="1">
                <a:solidFill>
                  <a:schemeClr val="bg1"/>
                </a:solidFill>
                <a:latin typeface="Poppins Bold" panose="020B0604020202020204" charset="0"/>
                <a:cs typeface="Poppins Bold" panose="020B0604020202020204" charset="0"/>
              </a:rPr>
              <a:t>Perni</a:t>
            </a:r>
            <a:endParaRPr lang="en-IN" sz="2500" dirty="0">
              <a:solidFill>
                <a:schemeClr val="bg1"/>
              </a:solidFill>
              <a:latin typeface="Poppins Bold" panose="020B0604020202020204" charset="0"/>
              <a:cs typeface="Poppins Bold" panose="020B0604020202020204" charset="0"/>
            </a:endParaRPr>
          </a:p>
          <a:p>
            <a:pPr algn="ctr"/>
            <a:r>
              <a:rPr lang="en-IN" sz="2500" dirty="0">
                <a:solidFill>
                  <a:schemeClr val="bg1"/>
                </a:solidFill>
                <a:latin typeface="Poppins Bold" panose="020B0604020202020204" charset="0"/>
                <a:cs typeface="Poppins Bold" panose="020B0604020202020204" charset="0"/>
              </a:rPr>
              <a:t>4.Yashwanth M P</a:t>
            </a:r>
          </a:p>
          <a:p>
            <a:pPr algn="ctr"/>
            <a:r>
              <a:rPr lang="en-IN" sz="2500" dirty="0">
                <a:solidFill>
                  <a:schemeClr val="bg1"/>
                </a:solidFill>
                <a:latin typeface="Poppins Bold" panose="020B0604020202020204" charset="0"/>
                <a:cs typeface="Poppins Bold" panose="020B0604020202020204" charset="0"/>
              </a:rPr>
              <a:t>5. Divyasri PE</a:t>
            </a:r>
          </a:p>
          <a:p>
            <a:pPr marL="0" indent="0" algn="ctr">
              <a:lnSpc>
                <a:spcPts val="5500"/>
              </a:lnSpc>
              <a:buNone/>
            </a:pPr>
            <a:endParaRPr lang="en-US" sz="2500" dirty="0">
              <a:latin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333009" cy="8229600"/>
          </a:xfrm>
          <a:prstGeom prst="rect">
            <a:avLst/>
          </a:prstGeom>
        </p:spPr>
      </p:pic>
      <p:pic>
        <p:nvPicPr>
          <p:cNvPr id="3" name="Image 1" descr="preencoded.png"/>
          <p:cNvPicPr>
            <a:picLocks noChangeAspect="1"/>
          </p:cNvPicPr>
          <p:nvPr/>
        </p:nvPicPr>
        <p:blipFill>
          <a:blip r:embed="rId4"/>
          <a:stretch>
            <a:fillRect/>
          </a:stretch>
        </p:blipFill>
        <p:spPr>
          <a:xfrm>
            <a:off x="709525" y="343020"/>
            <a:ext cx="2913957" cy="7886580"/>
          </a:xfrm>
          <a:prstGeom prst="rect">
            <a:avLst/>
          </a:prstGeom>
        </p:spPr>
      </p:pic>
      <p:sp>
        <p:nvSpPr>
          <p:cNvPr id="4" name="Text 0"/>
          <p:cNvSpPr/>
          <p:nvPr/>
        </p:nvSpPr>
        <p:spPr>
          <a:xfrm>
            <a:off x="6215896" y="573167"/>
            <a:ext cx="3010972" cy="376357"/>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Poppins Bold"/>
                <a:ea typeface="Spline Sans Bold" pitchFamily="34" charset="-122"/>
                <a:cs typeface="Spline Sans Bold" pitchFamily="34" charset="-120"/>
              </a:rPr>
              <a:t>Workflow Example</a:t>
            </a:r>
            <a:endParaRPr lang="en-US" sz="2350" dirty="0"/>
          </a:p>
        </p:txBody>
      </p:sp>
      <p:pic>
        <p:nvPicPr>
          <p:cNvPr id="5" name="Image 2" descr="preencoded.png"/>
          <p:cNvPicPr>
            <a:picLocks noChangeAspect="1"/>
          </p:cNvPicPr>
          <p:nvPr/>
        </p:nvPicPr>
        <p:blipFill>
          <a:blip r:embed="rId5"/>
          <a:stretch>
            <a:fillRect/>
          </a:stretch>
        </p:blipFill>
        <p:spPr>
          <a:xfrm>
            <a:off x="6215896" y="1152763"/>
            <a:ext cx="677466" cy="812959"/>
          </a:xfrm>
          <a:prstGeom prst="rect">
            <a:avLst/>
          </a:prstGeom>
        </p:spPr>
      </p:pic>
      <p:sp>
        <p:nvSpPr>
          <p:cNvPr id="6" name="Text 1"/>
          <p:cNvSpPr/>
          <p:nvPr/>
        </p:nvSpPr>
        <p:spPr>
          <a:xfrm>
            <a:off x="7028855" y="1288256"/>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Admin logs in → registers HR/Agent</a:t>
            </a:r>
            <a:endParaRPr lang="en-US" sz="1050" dirty="0"/>
          </a:p>
        </p:txBody>
      </p:sp>
      <p:pic>
        <p:nvPicPr>
          <p:cNvPr id="7" name="Image 3" descr="preencoded.png"/>
          <p:cNvPicPr>
            <a:picLocks noChangeAspect="1"/>
          </p:cNvPicPr>
          <p:nvPr/>
        </p:nvPicPr>
        <p:blipFill>
          <a:blip r:embed="rId6"/>
          <a:stretch>
            <a:fillRect/>
          </a:stretch>
        </p:blipFill>
        <p:spPr>
          <a:xfrm>
            <a:off x="6215896" y="1965722"/>
            <a:ext cx="677466" cy="812959"/>
          </a:xfrm>
          <a:prstGeom prst="rect">
            <a:avLst/>
          </a:prstGeom>
        </p:spPr>
      </p:pic>
      <p:sp>
        <p:nvSpPr>
          <p:cNvPr id="8" name="Text 2"/>
          <p:cNvSpPr/>
          <p:nvPr/>
        </p:nvSpPr>
        <p:spPr>
          <a:xfrm>
            <a:off x="7028855" y="2101215"/>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 logs in → Agent logs in</a:t>
            </a:r>
            <a:endParaRPr lang="en-US" sz="1050" dirty="0"/>
          </a:p>
        </p:txBody>
      </p:sp>
      <p:pic>
        <p:nvPicPr>
          <p:cNvPr id="9" name="Image 4" descr="preencoded.png"/>
          <p:cNvPicPr>
            <a:picLocks noChangeAspect="1"/>
          </p:cNvPicPr>
          <p:nvPr/>
        </p:nvPicPr>
        <p:blipFill>
          <a:blip r:embed="rId7"/>
          <a:stretch>
            <a:fillRect/>
          </a:stretch>
        </p:blipFill>
        <p:spPr>
          <a:xfrm>
            <a:off x="6215896" y="2778681"/>
            <a:ext cx="677466" cy="812959"/>
          </a:xfrm>
          <a:prstGeom prst="rect">
            <a:avLst/>
          </a:prstGeom>
        </p:spPr>
      </p:pic>
      <p:sp>
        <p:nvSpPr>
          <p:cNvPr id="10" name="Text 3"/>
          <p:cNvSpPr/>
          <p:nvPr/>
        </p:nvSpPr>
        <p:spPr>
          <a:xfrm>
            <a:off x="7028855" y="2914174"/>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self-registers/logs in</a:t>
            </a:r>
            <a:endParaRPr lang="en-US" sz="1050" dirty="0"/>
          </a:p>
        </p:txBody>
      </p:sp>
      <p:pic>
        <p:nvPicPr>
          <p:cNvPr id="11" name="Image 5" descr="preencoded.png"/>
          <p:cNvPicPr>
            <a:picLocks noChangeAspect="1"/>
          </p:cNvPicPr>
          <p:nvPr/>
        </p:nvPicPr>
        <p:blipFill>
          <a:blip r:embed="rId8"/>
          <a:stretch>
            <a:fillRect/>
          </a:stretch>
        </p:blipFill>
        <p:spPr>
          <a:xfrm>
            <a:off x="6215896" y="3591639"/>
            <a:ext cx="677466" cy="812959"/>
          </a:xfrm>
          <a:prstGeom prst="rect">
            <a:avLst/>
          </a:prstGeom>
        </p:spPr>
      </p:pic>
      <p:sp>
        <p:nvSpPr>
          <p:cNvPr id="12" name="Text 4"/>
          <p:cNvSpPr/>
          <p:nvPr/>
        </p:nvSpPr>
        <p:spPr>
          <a:xfrm>
            <a:off x="7028855" y="3727133"/>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views policies → asks Agent queries</a:t>
            </a:r>
            <a:endParaRPr lang="en-US" sz="1050" dirty="0"/>
          </a:p>
        </p:txBody>
      </p:sp>
      <p:pic>
        <p:nvPicPr>
          <p:cNvPr id="13" name="Image 6" descr="preencoded.png"/>
          <p:cNvPicPr>
            <a:picLocks noChangeAspect="1"/>
          </p:cNvPicPr>
          <p:nvPr/>
        </p:nvPicPr>
        <p:blipFill>
          <a:blip r:embed="rId9"/>
          <a:stretch>
            <a:fillRect/>
          </a:stretch>
        </p:blipFill>
        <p:spPr>
          <a:xfrm>
            <a:off x="6215896" y="4404598"/>
            <a:ext cx="677466" cy="812959"/>
          </a:xfrm>
          <a:prstGeom prst="rect">
            <a:avLst/>
          </a:prstGeom>
        </p:spPr>
      </p:pic>
      <p:sp>
        <p:nvSpPr>
          <p:cNvPr id="14" name="Text 5"/>
          <p:cNvSpPr/>
          <p:nvPr/>
        </p:nvSpPr>
        <p:spPr>
          <a:xfrm>
            <a:off x="7028855" y="4540091"/>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submits claim with documents</a:t>
            </a:r>
            <a:endParaRPr lang="en-US" sz="1050" dirty="0"/>
          </a:p>
        </p:txBody>
      </p:sp>
      <p:pic>
        <p:nvPicPr>
          <p:cNvPr id="15" name="Image 7" descr="preencoded.png"/>
          <p:cNvPicPr>
            <a:picLocks noChangeAspect="1"/>
          </p:cNvPicPr>
          <p:nvPr/>
        </p:nvPicPr>
        <p:blipFill>
          <a:blip r:embed="rId10"/>
          <a:stretch>
            <a:fillRect/>
          </a:stretch>
        </p:blipFill>
        <p:spPr>
          <a:xfrm>
            <a:off x="6215896" y="5217557"/>
            <a:ext cx="677466" cy="812959"/>
          </a:xfrm>
          <a:prstGeom prst="rect">
            <a:avLst/>
          </a:prstGeom>
        </p:spPr>
      </p:pic>
      <p:sp>
        <p:nvSpPr>
          <p:cNvPr id="16" name="Text 6"/>
          <p:cNvSpPr/>
          <p:nvPr/>
        </p:nvSpPr>
        <p:spPr>
          <a:xfrm>
            <a:off x="7028855" y="5353050"/>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System auto-checks fraud</a:t>
            </a:r>
            <a:endParaRPr lang="en-US" sz="1050" dirty="0"/>
          </a:p>
        </p:txBody>
      </p:sp>
      <p:pic>
        <p:nvPicPr>
          <p:cNvPr id="17" name="Image 8" descr="preencoded.png"/>
          <p:cNvPicPr>
            <a:picLocks noChangeAspect="1"/>
          </p:cNvPicPr>
          <p:nvPr/>
        </p:nvPicPr>
        <p:blipFill>
          <a:blip r:embed="rId11"/>
          <a:stretch>
            <a:fillRect/>
          </a:stretch>
        </p:blipFill>
        <p:spPr>
          <a:xfrm>
            <a:off x="6215896" y="6030516"/>
            <a:ext cx="677466" cy="812959"/>
          </a:xfrm>
          <a:prstGeom prst="rect">
            <a:avLst/>
          </a:prstGeom>
        </p:spPr>
      </p:pic>
      <p:sp>
        <p:nvSpPr>
          <p:cNvPr id="18" name="Text 7"/>
          <p:cNvSpPr/>
          <p:nvPr/>
        </p:nvSpPr>
        <p:spPr>
          <a:xfrm>
            <a:off x="7028855" y="6166009"/>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 reviews → approves/rejects</a:t>
            </a:r>
            <a:endParaRPr lang="en-US" sz="1050" dirty="0"/>
          </a:p>
        </p:txBody>
      </p:sp>
      <p:pic>
        <p:nvPicPr>
          <p:cNvPr id="19" name="Image 9" descr="preencoded.png"/>
          <p:cNvPicPr>
            <a:picLocks noChangeAspect="1"/>
          </p:cNvPicPr>
          <p:nvPr/>
        </p:nvPicPr>
        <p:blipFill>
          <a:blip r:embed="rId12"/>
          <a:stretch>
            <a:fillRect/>
          </a:stretch>
        </p:blipFill>
        <p:spPr>
          <a:xfrm>
            <a:off x="6215896" y="6843474"/>
            <a:ext cx="677466" cy="812959"/>
          </a:xfrm>
          <a:prstGeom prst="rect">
            <a:avLst/>
          </a:prstGeom>
        </p:spPr>
      </p:pic>
      <p:sp>
        <p:nvSpPr>
          <p:cNvPr id="20" name="Text 8"/>
          <p:cNvSpPr/>
          <p:nvPr/>
        </p:nvSpPr>
        <p:spPr>
          <a:xfrm>
            <a:off x="7028855" y="6978968"/>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HR/Admin/Agent generate reports</a:t>
            </a:r>
            <a:endParaRPr lang="en-US" sz="1050" dirty="0"/>
          </a:p>
        </p:txBody>
      </p:sp>
      <p:sp>
        <p:nvSpPr>
          <p:cNvPr id="21" name="Rectangle 20">
            <a:extLst>
              <a:ext uri="{FF2B5EF4-FFF2-40B4-BE49-F238E27FC236}">
                <a16:creationId xmlns:a16="http://schemas.microsoft.com/office/drawing/2014/main" id="{80BED9D2-721C-4EB1-4FAB-AD1995669883}"/>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7484" y="650200"/>
            <a:ext cx="6348651" cy="426839"/>
          </a:xfrm>
          <a:prstGeom prst="rect">
            <a:avLst/>
          </a:prstGeom>
          <a:noFill/>
          <a:ln/>
        </p:spPr>
        <p:txBody>
          <a:bodyPr wrap="none" lIns="0" tIns="0" rIns="0" bIns="0" rtlCol="0" anchor="t"/>
          <a:lstStyle/>
          <a:p>
            <a:pPr marL="0" indent="0" algn="l">
              <a:lnSpc>
                <a:spcPts val="3350"/>
              </a:lnSpc>
              <a:buNone/>
            </a:pPr>
            <a:r>
              <a:rPr lang="en-US" sz="2650" b="1" dirty="0">
                <a:solidFill>
                  <a:srgbClr val="F0FCFF"/>
                </a:solidFill>
                <a:latin typeface="Poppins Bold"/>
                <a:ea typeface="Spline Sans Bold" pitchFamily="34" charset="-122"/>
                <a:cs typeface="Spline Sans Bold" pitchFamily="34" charset="-120"/>
              </a:rPr>
              <a:t>Advantages, Limitations &amp; </a:t>
            </a:r>
            <a:r>
              <a:rPr lang="en-US" sz="2650" b="1" dirty="0">
                <a:solidFill>
                  <a:srgbClr val="D75BE2"/>
                </a:solidFill>
                <a:latin typeface="Poppins Bold"/>
                <a:ea typeface="Spline Sans Bold" pitchFamily="34" charset="-122"/>
                <a:cs typeface="Spline Sans Bold" pitchFamily="34" charset="-120"/>
              </a:rPr>
              <a:t>Future Scope</a:t>
            </a:r>
            <a:endParaRPr lang="en-US" sz="2650" dirty="0"/>
          </a:p>
        </p:txBody>
      </p:sp>
      <p:sp>
        <p:nvSpPr>
          <p:cNvPr id="3" name="Text 1"/>
          <p:cNvSpPr/>
          <p:nvPr/>
        </p:nvSpPr>
        <p:spPr>
          <a:xfrm>
            <a:off x="827484" y="14611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F0FCFF"/>
                </a:solidFill>
                <a:latin typeface="Poppins Bold"/>
                <a:ea typeface="Spline Sans Bold" pitchFamily="34" charset="-122"/>
                <a:cs typeface="Spline Sans Bold" pitchFamily="34" charset="-120"/>
              </a:rPr>
              <a:t>Advantages</a:t>
            </a:r>
            <a:endParaRPr lang="en-US" sz="2150" dirty="0"/>
          </a:p>
        </p:txBody>
      </p:sp>
      <p:sp>
        <p:nvSpPr>
          <p:cNvPr id="4" name="Text 2"/>
          <p:cNvSpPr/>
          <p:nvPr/>
        </p:nvSpPr>
        <p:spPr>
          <a:xfrm>
            <a:off x="827484" y="1956197"/>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Employees:</a:t>
            </a:r>
            <a:r>
              <a:rPr lang="en-US" sz="1200" dirty="0">
                <a:solidFill>
                  <a:srgbClr val="E0E4E6"/>
                </a:solidFill>
                <a:latin typeface="Barlow" pitchFamily="34" charset="0"/>
                <a:ea typeface="Barlow" pitchFamily="34" charset="-122"/>
                <a:cs typeface="Barlow" pitchFamily="34" charset="-120"/>
              </a:rPr>
              <a:t> Faster claims, transparency, real-time updates</a:t>
            </a:r>
            <a:endParaRPr lang="en-US" sz="1200" dirty="0"/>
          </a:p>
        </p:txBody>
      </p:sp>
      <p:sp>
        <p:nvSpPr>
          <p:cNvPr id="5" name="Text 3"/>
          <p:cNvSpPr/>
          <p:nvPr/>
        </p:nvSpPr>
        <p:spPr>
          <a:xfrm>
            <a:off x="827484" y="2255758"/>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HR:</a:t>
            </a:r>
            <a:r>
              <a:rPr lang="en-US" sz="1200" dirty="0">
                <a:solidFill>
                  <a:srgbClr val="E0E4E6"/>
                </a:solidFill>
                <a:latin typeface="Barlow" pitchFamily="34" charset="0"/>
                <a:ea typeface="Barlow" pitchFamily="34" charset="-122"/>
                <a:cs typeface="Barlow" pitchFamily="34" charset="-120"/>
              </a:rPr>
              <a:t> Reduced workload, automated reporting</a:t>
            </a:r>
            <a:endParaRPr lang="en-US" sz="1200" dirty="0"/>
          </a:p>
        </p:txBody>
      </p:sp>
      <p:sp>
        <p:nvSpPr>
          <p:cNvPr id="6" name="Text 4"/>
          <p:cNvSpPr/>
          <p:nvPr/>
        </p:nvSpPr>
        <p:spPr>
          <a:xfrm>
            <a:off x="827484" y="2555319"/>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Admin:</a:t>
            </a:r>
            <a:r>
              <a:rPr lang="en-US" sz="1200" dirty="0">
                <a:solidFill>
                  <a:srgbClr val="E0E4E6"/>
                </a:solidFill>
                <a:latin typeface="Barlow" pitchFamily="34" charset="0"/>
                <a:ea typeface="Barlow" pitchFamily="34" charset="-122"/>
                <a:cs typeface="Barlow" pitchFamily="34" charset="-120"/>
              </a:rPr>
              <a:t> Full control, fraud detection, compliance</a:t>
            </a:r>
            <a:endParaRPr lang="en-US" sz="1200" dirty="0"/>
          </a:p>
        </p:txBody>
      </p:sp>
      <p:sp>
        <p:nvSpPr>
          <p:cNvPr id="7" name="Text 5"/>
          <p:cNvSpPr/>
          <p:nvPr/>
        </p:nvSpPr>
        <p:spPr>
          <a:xfrm>
            <a:off x="827484" y="2854881"/>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Company:</a:t>
            </a:r>
            <a:r>
              <a:rPr lang="en-US" sz="1200" dirty="0">
                <a:solidFill>
                  <a:srgbClr val="E0E4E6"/>
                </a:solidFill>
                <a:latin typeface="Barlow" pitchFamily="34" charset="0"/>
                <a:ea typeface="Barlow" pitchFamily="34" charset="-122"/>
                <a:cs typeface="Barlow" pitchFamily="34" charset="-120"/>
              </a:rPr>
              <a:t> Cost reduction, scalable and trusted solution</a:t>
            </a:r>
            <a:endParaRPr lang="en-US" sz="1200" dirty="0"/>
          </a:p>
        </p:txBody>
      </p:sp>
      <p:sp>
        <p:nvSpPr>
          <p:cNvPr id="8" name="Text 6"/>
          <p:cNvSpPr/>
          <p:nvPr/>
        </p:nvSpPr>
        <p:spPr>
          <a:xfrm>
            <a:off x="827484" y="32543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F0FCFF"/>
                </a:solidFill>
                <a:latin typeface="Poppins Bold"/>
                <a:ea typeface="Spline Sans Bold" pitchFamily="34" charset="-122"/>
                <a:cs typeface="Spline Sans Bold" pitchFamily="34" charset="-120"/>
              </a:rPr>
              <a:t>Limitations</a:t>
            </a:r>
            <a:endParaRPr lang="en-US" sz="2150" dirty="0"/>
          </a:p>
        </p:txBody>
      </p:sp>
      <p:sp>
        <p:nvSpPr>
          <p:cNvPr id="9" name="Text 7"/>
          <p:cNvSpPr/>
          <p:nvPr/>
        </p:nvSpPr>
        <p:spPr>
          <a:xfrm>
            <a:off x="827484" y="3749397"/>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Web-only (mobile app planned in future)</a:t>
            </a:r>
            <a:endParaRPr lang="en-US" sz="1200" dirty="0"/>
          </a:p>
        </p:txBody>
      </p:sp>
      <p:sp>
        <p:nvSpPr>
          <p:cNvPr id="10" name="Text 8"/>
          <p:cNvSpPr/>
          <p:nvPr/>
        </p:nvSpPr>
        <p:spPr>
          <a:xfrm>
            <a:off x="827484" y="4048958"/>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AI fraud detection initially rule-based; ML models will enhance accuracy</a:t>
            </a:r>
            <a:endParaRPr lang="en-US" sz="1200" dirty="0"/>
          </a:p>
        </p:txBody>
      </p:sp>
      <p:sp>
        <p:nvSpPr>
          <p:cNvPr id="11" name="Text 9"/>
          <p:cNvSpPr/>
          <p:nvPr/>
        </p:nvSpPr>
        <p:spPr>
          <a:xfrm>
            <a:off x="827484" y="4348520"/>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Integration with external insurance providers pending</a:t>
            </a:r>
            <a:endParaRPr lang="en-US" sz="1200" dirty="0"/>
          </a:p>
        </p:txBody>
      </p:sp>
      <p:sp>
        <p:nvSpPr>
          <p:cNvPr id="12" name="Text 10"/>
          <p:cNvSpPr/>
          <p:nvPr/>
        </p:nvSpPr>
        <p:spPr>
          <a:xfrm>
            <a:off x="827484" y="4648081"/>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Requires internet connectivity</a:t>
            </a:r>
            <a:endParaRPr lang="en-US" sz="1200" dirty="0"/>
          </a:p>
        </p:txBody>
      </p:sp>
      <p:sp>
        <p:nvSpPr>
          <p:cNvPr id="13" name="Text 11"/>
          <p:cNvSpPr/>
          <p:nvPr/>
        </p:nvSpPr>
        <p:spPr>
          <a:xfrm>
            <a:off x="7510224" y="14611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D75BE2"/>
                </a:solidFill>
                <a:latin typeface="Poppins Bold"/>
                <a:ea typeface="Spline Sans Bold" pitchFamily="34" charset="-122"/>
                <a:cs typeface="Spline Sans Bold" pitchFamily="34" charset="-120"/>
              </a:rPr>
              <a:t>Future Scope</a:t>
            </a:r>
            <a:endParaRPr lang="en-US" sz="2150" dirty="0"/>
          </a:p>
        </p:txBody>
      </p:sp>
      <p:sp>
        <p:nvSpPr>
          <p:cNvPr id="14" name="Shape 12"/>
          <p:cNvSpPr/>
          <p:nvPr/>
        </p:nvSpPr>
        <p:spPr>
          <a:xfrm>
            <a:off x="7510224" y="1975485"/>
            <a:ext cx="6300311" cy="965716"/>
          </a:xfrm>
          <a:prstGeom prst="roundRect">
            <a:avLst>
              <a:gd name="adj" fmla="val 23871"/>
            </a:avLst>
          </a:prstGeom>
          <a:solidFill>
            <a:srgbClr val="0A081B">
              <a:alpha val="75000"/>
            </a:srgbClr>
          </a:solidFill>
          <a:ln w="22860">
            <a:solidFill>
              <a:srgbClr val="16FFBB"/>
            </a:solidFill>
            <a:prstDash val="solid"/>
          </a:ln>
        </p:spPr>
      </p:sp>
      <p:sp>
        <p:nvSpPr>
          <p:cNvPr id="15" name="Text 13"/>
          <p:cNvSpPr/>
          <p:nvPr/>
        </p:nvSpPr>
        <p:spPr>
          <a:xfrm>
            <a:off x="7686675" y="2151936"/>
            <a:ext cx="2112169"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Mobile apps (Android/iOS)</a:t>
            </a:r>
            <a:endParaRPr lang="en-US" sz="1300" dirty="0"/>
          </a:p>
        </p:txBody>
      </p:sp>
      <p:sp>
        <p:nvSpPr>
          <p:cNvPr id="16" name="Text 14"/>
          <p:cNvSpPr/>
          <p:nvPr/>
        </p:nvSpPr>
        <p:spPr>
          <a:xfrm>
            <a:off x="7686675" y="2518886"/>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employees</a:t>
            </a:r>
            <a:endParaRPr lang="en-US" sz="1200" dirty="0"/>
          </a:p>
        </p:txBody>
      </p:sp>
      <p:sp>
        <p:nvSpPr>
          <p:cNvPr id="17" name="Shape 15"/>
          <p:cNvSpPr/>
          <p:nvPr/>
        </p:nvSpPr>
        <p:spPr>
          <a:xfrm>
            <a:off x="7510224" y="3094792"/>
            <a:ext cx="6300311" cy="965716"/>
          </a:xfrm>
          <a:prstGeom prst="roundRect">
            <a:avLst>
              <a:gd name="adj" fmla="val 23871"/>
            </a:avLst>
          </a:prstGeom>
          <a:solidFill>
            <a:srgbClr val="0A081B">
              <a:alpha val="75000"/>
            </a:srgbClr>
          </a:solidFill>
          <a:ln w="22860">
            <a:solidFill>
              <a:srgbClr val="29DDDA"/>
            </a:solidFill>
            <a:prstDash val="solid"/>
          </a:ln>
        </p:spPr>
      </p:sp>
      <p:sp>
        <p:nvSpPr>
          <p:cNvPr id="18" name="Text 16"/>
          <p:cNvSpPr/>
          <p:nvPr/>
        </p:nvSpPr>
        <p:spPr>
          <a:xfrm>
            <a:off x="7686675" y="3271242"/>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Integration</a:t>
            </a:r>
            <a:endParaRPr lang="en-US" sz="1300" dirty="0"/>
          </a:p>
        </p:txBody>
      </p:sp>
      <p:sp>
        <p:nvSpPr>
          <p:cNvPr id="19" name="Text 17"/>
          <p:cNvSpPr/>
          <p:nvPr/>
        </p:nvSpPr>
        <p:spPr>
          <a:xfrm>
            <a:off x="7686675" y="3638193"/>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With insurance companies and hospitals</a:t>
            </a:r>
            <a:endParaRPr lang="en-US" sz="1200" dirty="0"/>
          </a:p>
        </p:txBody>
      </p:sp>
      <p:sp>
        <p:nvSpPr>
          <p:cNvPr id="20" name="Shape 18"/>
          <p:cNvSpPr/>
          <p:nvPr/>
        </p:nvSpPr>
        <p:spPr>
          <a:xfrm>
            <a:off x="7510224" y="4214098"/>
            <a:ext cx="6300311" cy="965716"/>
          </a:xfrm>
          <a:prstGeom prst="roundRect">
            <a:avLst>
              <a:gd name="adj" fmla="val 23871"/>
            </a:avLst>
          </a:prstGeom>
          <a:solidFill>
            <a:srgbClr val="0A081B">
              <a:alpha val="75000"/>
            </a:srgbClr>
          </a:solidFill>
          <a:ln w="22860">
            <a:solidFill>
              <a:srgbClr val="37A7E7"/>
            </a:solidFill>
            <a:prstDash val="solid"/>
          </a:ln>
        </p:spPr>
      </p:sp>
      <p:sp>
        <p:nvSpPr>
          <p:cNvPr id="21" name="Text 19"/>
          <p:cNvSpPr/>
          <p:nvPr/>
        </p:nvSpPr>
        <p:spPr>
          <a:xfrm>
            <a:off x="7686675" y="4390549"/>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AI chatbot</a:t>
            </a:r>
            <a:endParaRPr lang="en-US" sz="1300" dirty="0"/>
          </a:p>
        </p:txBody>
      </p:sp>
      <p:sp>
        <p:nvSpPr>
          <p:cNvPr id="22" name="Text 20"/>
          <p:cNvSpPr/>
          <p:nvPr/>
        </p:nvSpPr>
        <p:spPr>
          <a:xfrm>
            <a:off x="7686675" y="4757499"/>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employee support</a:t>
            </a:r>
            <a:endParaRPr lang="en-US" sz="1200" dirty="0"/>
          </a:p>
        </p:txBody>
      </p:sp>
      <p:sp>
        <p:nvSpPr>
          <p:cNvPr id="23" name="Shape 21"/>
          <p:cNvSpPr/>
          <p:nvPr/>
        </p:nvSpPr>
        <p:spPr>
          <a:xfrm>
            <a:off x="7510224" y="5333405"/>
            <a:ext cx="6300311" cy="965716"/>
          </a:xfrm>
          <a:prstGeom prst="roundRect">
            <a:avLst>
              <a:gd name="adj" fmla="val 23871"/>
            </a:avLst>
          </a:prstGeom>
          <a:solidFill>
            <a:srgbClr val="0A081B">
              <a:alpha val="75000"/>
            </a:srgbClr>
          </a:solidFill>
          <a:ln w="22860">
            <a:solidFill>
              <a:schemeClr val="accent5">
                <a:lumMod val="60000"/>
                <a:lumOff val="40000"/>
              </a:schemeClr>
            </a:solidFill>
            <a:prstDash val="solid"/>
          </a:ln>
        </p:spPr>
      </p:sp>
      <p:sp>
        <p:nvSpPr>
          <p:cNvPr id="24" name="Text 22"/>
          <p:cNvSpPr/>
          <p:nvPr/>
        </p:nvSpPr>
        <p:spPr>
          <a:xfrm>
            <a:off x="7686675" y="5509855"/>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Blockchain</a:t>
            </a:r>
            <a:endParaRPr lang="en-US" sz="1300" dirty="0"/>
          </a:p>
        </p:txBody>
      </p:sp>
      <p:sp>
        <p:nvSpPr>
          <p:cNvPr id="25" name="Text 23"/>
          <p:cNvSpPr/>
          <p:nvPr/>
        </p:nvSpPr>
        <p:spPr>
          <a:xfrm>
            <a:off x="7686675" y="5876806"/>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secure claim history</a:t>
            </a:r>
            <a:endParaRPr lang="en-US" sz="1200" dirty="0"/>
          </a:p>
        </p:txBody>
      </p:sp>
      <p:sp>
        <p:nvSpPr>
          <p:cNvPr id="26" name="Shape 24"/>
          <p:cNvSpPr/>
          <p:nvPr/>
        </p:nvSpPr>
        <p:spPr>
          <a:xfrm>
            <a:off x="7510224" y="6452711"/>
            <a:ext cx="6300311" cy="965716"/>
          </a:xfrm>
          <a:prstGeom prst="roundRect">
            <a:avLst>
              <a:gd name="adj" fmla="val 23871"/>
            </a:avLst>
          </a:prstGeom>
          <a:solidFill>
            <a:srgbClr val="0A081B">
              <a:alpha val="75000"/>
            </a:srgbClr>
          </a:solidFill>
          <a:ln w="22860">
            <a:solidFill>
              <a:srgbClr val="16FFBB"/>
            </a:solidFill>
            <a:prstDash val="solid"/>
          </a:ln>
        </p:spPr>
      </p:sp>
      <p:sp>
        <p:nvSpPr>
          <p:cNvPr id="27" name="Text 25"/>
          <p:cNvSpPr/>
          <p:nvPr/>
        </p:nvSpPr>
        <p:spPr>
          <a:xfrm>
            <a:off x="7686675" y="6629162"/>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Cloud deployment</a:t>
            </a:r>
            <a:endParaRPr lang="en-US" sz="1300" dirty="0"/>
          </a:p>
        </p:txBody>
      </p:sp>
      <p:sp>
        <p:nvSpPr>
          <p:cNvPr id="28" name="Text 26"/>
          <p:cNvSpPr/>
          <p:nvPr/>
        </p:nvSpPr>
        <p:spPr>
          <a:xfrm>
            <a:off x="7686675" y="6996113"/>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large-scale use</a:t>
            </a:r>
            <a:endParaRPr lang="en-US" sz="1200" dirty="0"/>
          </a:p>
        </p:txBody>
      </p:sp>
      <p:sp>
        <p:nvSpPr>
          <p:cNvPr id="29" name="Rectangle 28">
            <a:extLst>
              <a:ext uri="{FF2B5EF4-FFF2-40B4-BE49-F238E27FC236}">
                <a16:creationId xmlns:a16="http://schemas.microsoft.com/office/drawing/2014/main" id="{817A042A-3DD3-1113-AB96-39113CAA5DFD}"/>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308515" y="199453"/>
            <a:ext cx="6132055" cy="699254"/>
          </a:xfrm>
          <a:prstGeom prst="rect">
            <a:avLst/>
          </a:prstGeom>
          <a:noFill/>
          <a:ln/>
        </p:spPr>
        <p:txBody>
          <a:bodyPr wrap="none" lIns="0" tIns="0" rIns="0" bIns="0" rtlCol="0" anchor="t"/>
          <a:lstStyle/>
          <a:p>
            <a:pPr marL="0" indent="0" algn="ctr">
              <a:lnSpc>
                <a:spcPts val="5500"/>
              </a:lnSpc>
              <a:buNone/>
            </a:pPr>
            <a:r>
              <a:rPr lang="en-US" sz="4400" b="1" dirty="0">
                <a:solidFill>
                  <a:srgbClr val="F0FCFF"/>
                </a:solidFill>
                <a:latin typeface="Poppins Bold"/>
                <a:ea typeface="Spline Sans Bold" pitchFamily="34" charset="-122"/>
                <a:cs typeface="Spline Sans Bold" pitchFamily="34" charset="-120"/>
              </a:rPr>
              <a:t>Screenshots</a:t>
            </a:r>
            <a:endParaRPr lang="en-US" sz="4400" dirty="0"/>
          </a:p>
        </p:txBody>
      </p:sp>
      <p:sp>
        <p:nvSpPr>
          <p:cNvPr id="15" name="Rectangle 14">
            <a:extLst>
              <a:ext uri="{FF2B5EF4-FFF2-40B4-BE49-F238E27FC236}">
                <a16:creationId xmlns:a16="http://schemas.microsoft.com/office/drawing/2014/main" id="{F88CE4DB-DB23-DD07-C179-1DE341797393}"/>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A2F4AC86-F351-6DB4-A466-0360D20F9467}"/>
              </a:ext>
            </a:extLst>
          </p:cNvPr>
          <p:cNvPicPr>
            <a:picLocks noChangeAspect="1"/>
          </p:cNvPicPr>
          <p:nvPr/>
        </p:nvPicPr>
        <p:blipFill>
          <a:blip r:embed="rId3"/>
          <a:srcRect b="53508"/>
          <a:stretch>
            <a:fillRect/>
          </a:stretch>
        </p:blipFill>
        <p:spPr>
          <a:xfrm>
            <a:off x="1173943" y="972696"/>
            <a:ext cx="4680000" cy="7134984"/>
          </a:xfrm>
          <a:prstGeom prst="rect">
            <a:avLst/>
          </a:prstGeom>
        </p:spPr>
      </p:pic>
      <p:pic>
        <p:nvPicPr>
          <p:cNvPr id="27" name="Picture 26">
            <a:extLst>
              <a:ext uri="{FF2B5EF4-FFF2-40B4-BE49-F238E27FC236}">
                <a16:creationId xmlns:a16="http://schemas.microsoft.com/office/drawing/2014/main" id="{A8C74FF0-C373-34DE-02DC-9F33497C30A7}"/>
              </a:ext>
            </a:extLst>
          </p:cNvPr>
          <p:cNvPicPr>
            <a:picLocks noChangeAspect="1"/>
          </p:cNvPicPr>
          <p:nvPr/>
        </p:nvPicPr>
        <p:blipFill>
          <a:blip r:embed="rId3"/>
          <a:srcRect t="47473"/>
          <a:stretch>
            <a:fillRect/>
          </a:stretch>
        </p:blipFill>
        <p:spPr>
          <a:xfrm>
            <a:off x="8776459" y="972695"/>
            <a:ext cx="4679998" cy="71614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DA8D-4817-2C6F-FACB-045115BC42E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29CA84C-4151-41FD-8FCD-A8F6B8D27E45}"/>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5082B47-232A-B162-C64C-93FFC86B0CA5}"/>
              </a:ext>
            </a:extLst>
          </p:cNvPr>
          <p:cNvPicPr>
            <a:picLocks noChangeAspect="1"/>
          </p:cNvPicPr>
          <p:nvPr/>
        </p:nvPicPr>
        <p:blipFill>
          <a:blip r:embed="rId3"/>
          <a:stretch>
            <a:fillRect/>
          </a:stretch>
        </p:blipFill>
        <p:spPr>
          <a:xfrm>
            <a:off x="336289" y="1178723"/>
            <a:ext cx="5755831" cy="6753308"/>
          </a:xfrm>
          <a:prstGeom prst="rect">
            <a:avLst/>
          </a:prstGeom>
        </p:spPr>
      </p:pic>
      <p:pic>
        <p:nvPicPr>
          <p:cNvPr id="6" name="Picture 5">
            <a:extLst>
              <a:ext uri="{FF2B5EF4-FFF2-40B4-BE49-F238E27FC236}">
                <a16:creationId xmlns:a16="http://schemas.microsoft.com/office/drawing/2014/main" id="{DBA2452E-E9DD-CA08-9F1D-30ED5B565295}"/>
              </a:ext>
            </a:extLst>
          </p:cNvPr>
          <p:cNvPicPr>
            <a:picLocks noChangeAspect="1"/>
          </p:cNvPicPr>
          <p:nvPr/>
        </p:nvPicPr>
        <p:blipFill>
          <a:blip r:embed="rId4"/>
          <a:stretch>
            <a:fillRect/>
          </a:stretch>
        </p:blipFill>
        <p:spPr>
          <a:xfrm>
            <a:off x="6705600" y="1618925"/>
            <a:ext cx="7712765" cy="4427208"/>
          </a:xfrm>
          <a:prstGeom prst="rect">
            <a:avLst/>
          </a:prstGeom>
        </p:spPr>
      </p:pic>
      <p:grpSp>
        <p:nvGrpSpPr>
          <p:cNvPr id="10" name="Group 9">
            <a:extLst>
              <a:ext uri="{FF2B5EF4-FFF2-40B4-BE49-F238E27FC236}">
                <a16:creationId xmlns:a16="http://schemas.microsoft.com/office/drawing/2014/main" id="{8FE84373-D4C6-503E-A4A2-75C8DD6C9E30}"/>
              </a:ext>
            </a:extLst>
          </p:cNvPr>
          <p:cNvGrpSpPr/>
          <p:nvPr/>
        </p:nvGrpSpPr>
        <p:grpSpPr>
          <a:xfrm>
            <a:off x="1434174" y="438211"/>
            <a:ext cx="3375659" cy="490329"/>
            <a:chOff x="1510427" y="7427238"/>
            <a:chExt cx="3375659" cy="490329"/>
          </a:xfrm>
        </p:grpSpPr>
        <p:pic>
          <p:nvPicPr>
            <p:cNvPr id="7" name="Image 0" descr="preencoded.png">
              <a:extLst>
                <a:ext uri="{FF2B5EF4-FFF2-40B4-BE49-F238E27FC236}">
                  <a16:creationId xmlns:a16="http://schemas.microsoft.com/office/drawing/2014/main" id="{3A95306E-8314-DCFF-4026-731B724CFEBB}"/>
                </a:ext>
              </a:extLst>
            </p:cNvPr>
            <p:cNvPicPr>
              <a:picLocks noChangeAspect="1"/>
            </p:cNvPicPr>
            <p:nvPr/>
          </p:nvPicPr>
          <p:blipFill>
            <a:blip r:embed="rId5"/>
            <a:stretch>
              <a:fillRect/>
            </a:stretch>
          </p:blipFill>
          <p:spPr>
            <a:xfrm>
              <a:off x="1510427" y="7427238"/>
              <a:ext cx="449191" cy="449191"/>
            </a:xfrm>
            <a:prstGeom prst="rect">
              <a:avLst/>
            </a:prstGeom>
          </p:spPr>
        </p:pic>
        <p:sp>
          <p:nvSpPr>
            <p:cNvPr id="8" name="Text 1">
              <a:extLst>
                <a:ext uri="{FF2B5EF4-FFF2-40B4-BE49-F238E27FC236}">
                  <a16:creationId xmlns:a16="http://schemas.microsoft.com/office/drawing/2014/main" id="{6B064515-A400-033B-1EBB-04688C01FFF1}"/>
                </a:ext>
              </a:extLst>
            </p:cNvPr>
            <p:cNvSpPr/>
            <p:nvPr/>
          </p:nvSpPr>
          <p:spPr>
            <a:xfrm>
              <a:off x="2088713" y="7567880"/>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Employee Dashboard</a:t>
              </a:r>
              <a:endParaRPr lang="en-US" sz="2200" dirty="0"/>
            </a:p>
          </p:txBody>
        </p:sp>
      </p:grpSp>
      <p:grpSp>
        <p:nvGrpSpPr>
          <p:cNvPr id="17" name="Group 16">
            <a:extLst>
              <a:ext uri="{FF2B5EF4-FFF2-40B4-BE49-F238E27FC236}">
                <a16:creationId xmlns:a16="http://schemas.microsoft.com/office/drawing/2014/main" id="{D87CD0AF-7A30-13CA-0AF7-9DDC03C70259}"/>
              </a:ext>
            </a:extLst>
          </p:cNvPr>
          <p:cNvGrpSpPr/>
          <p:nvPr/>
        </p:nvGrpSpPr>
        <p:grpSpPr>
          <a:xfrm>
            <a:off x="9225963" y="850083"/>
            <a:ext cx="3391977" cy="465846"/>
            <a:chOff x="9266558" y="437402"/>
            <a:chExt cx="3391977" cy="465846"/>
          </a:xfrm>
        </p:grpSpPr>
        <p:pic>
          <p:nvPicPr>
            <p:cNvPr id="14" name="Image 3" descr="preencoded.png">
              <a:extLst>
                <a:ext uri="{FF2B5EF4-FFF2-40B4-BE49-F238E27FC236}">
                  <a16:creationId xmlns:a16="http://schemas.microsoft.com/office/drawing/2014/main" id="{07C74E34-C131-5262-2422-5AB57F4543A9}"/>
                </a:ext>
              </a:extLst>
            </p:cNvPr>
            <p:cNvPicPr>
              <a:picLocks noChangeAspect="1"/>
            </p:cNvPicPr>
            <p:nvPr/>
          </p:nvPicPr>
          <p:blipFill>
            <a:blip r:embed="rId6"/>
            <a:stretch>
              <a:fillRect/>
            </a:stretch>
          </p:blipFill>
          <p:spPr>
            <a:xfrm>
              <a:off x="9266558" y="437402"/>
              <a:ext cx="450000" cy="450000"/>
            </a:xfrm>
            <a:prstGeom prst="rect">
              <a:avLst/>
            </a:prstGeom>
          </p:spPr>
        </p:pic>
        <p:sp>
          <p:nvSpPr>
            <p:cNvPr id="16" name="Text 7">
              <a:extLst>
                <a:ext uri="{FF2B5EF4-FFF2-40B4-BE49-F238E27FC236}">
                  <a16:creationId xmlns:a16="http://schemas.microsoft.com/office/drawing/2014/main" id="{218B3E34-3D44-E80C-90EC-3E8E880F8B8D}"/>
                </a:ext>
              </a:extLst>
            </p:cNvPr>
            <p:cNvSpPr/>
            <p:nvPr/>
          </p:nvSpPr>
          <p:spPr>
            <a:xfrm>
              <a:off x="9861162" y="553561"/>
              <a:ext cx="2797373" cy="349687"/>
            </a:xfrm>
            <a:prstGeom prst="rect">
              <a:avLst/>
            </a:prstGeom>
            <a:noFill/>
            <a:ln/>
          </p:spPr>
          <p:txBody>
            <a:bodyPr wrap="none" lIns="0" tIns="0" rIns="0" bIns="0" rtlCol="0" anchor="t"/>
            <a:lstStyle/>
            <a:p>
              <a:pPr>
                <a:lnSpc>
                  <a:spcPts val="2750"/>
                </a:lnSpc>
              </a:pPr>
              <a:r>
                <a:rPr lang="en-US" sz="2200" b="1" dirty="0">
                  <a:solidFill>
                    <a:srgbClr val="E0E4E6"/>
                  </a:solidFill>
                  <a:latin typeface="Poppins Bold"/>
                  <a:ea typeface="Spline Sans Bold" pitchFamily="34" charset="-122"/>
                  <a:cs typeface="Spline Sans Bold" pitchFamily="34" charset="-120"/>
                </a:rPr>
                <a:t>Agent Dashboard</a:t>
              </a:r>
              <a:endParaRPr lang="en-US" sz="2200" dirty="0"/>
            </a:p>
          </p:txBody>
        </p:sp>
      </p:grpSp>
    </p:spTree>
    <p:extLst>
      <p:ext uri="{BB962C8B-B14F-4D97-AF65-F5344CB8AC3E}">
        <p14:creationId xmlns:p14="http://schemas.microsoft.com/office/powerpoint/2010/main" val="212459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28E7A-F297-B38B-0F1A-504130BA970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5253BE1-2A0E-8E18-D59E-CE3D0818FD87}"/>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3A683AE-C85E-86D9-B510-94CF6C45610D}"/>
              </a:ext>
            </a:extLst>
          </p:cNvPr>
          <p:cNvPicPr>
            <a:picLocks noChangeAspect="1"/>
          </p:cNvPicPr>
          <p:nvPr/>
        </p:nvPicPr>
        <p:blipFill>
          <a:blip r:embed="rId3"/>
          <a:stretch>
            <a:fillRect/>
          </a:stretch>
        </p:blipFill>
        <p:spPr>
          <a:xfrm>
            <a:off x="205489" y="1551582"/>
            <a:ext cx="7051339" cy="5760000"/>
          </a:xfrm>
          <a:prstGeom prst="rect">
            <a:avLst/>
          </a:prstGeom>
        </p:spPr>
      </p:pic>
      <p:pic>
        <p:nvPicPr>
          <p:cNvPr id="7" name="Picture 6">
            <a:extLst>
              <a:ext uri="{FF2B5EF4-FFF2-40B4-BE49-F238E27FC236}">
                <a16:creationId xmlns:a16="http://schemas.microsoft.com/office/drawing/2014/main" id="{62946CDF-B61F-86E6-4233-B808BF5AFADA}"/>
              </a:ext>
            </a:extLst>
          </p:cNvPr>
          <p:cNvPicPr>
            <a:picLocks noChangeAspect="1"/>
          </p:cNvPicPr>
          <p:nvPr/>
        </p:nvPicPr>
        <p:blipFill>
          <a:blip r:embed="rId4"/>
          <a:stretch>
            <a:fillRect/>
          </a:stretch>
        </p:blipFill>
        <p:spPr>
          <a:xfrm>
            <a:off x="7633251" y="1596130"/>
            <a:ext cx="6816452" cy="5760000"/>
          </a:xfrm>
          <a:prstGeom prst="rect">
            <a:avLst/>
          </a:prstGeom>
        </p:spPr>
      </p:pic>
      <p:grpSp>
        <p:nvGrpSpPr>
          <p:cNvPr id="10" name="Group 9">
            <a:extLst>
              <a:ext uri="{FF2B5EF4-FFF2-40B4-BE49-F238E27FC236}">
                <a16:creationId xmlns:a16="http://schemas.microsoft.com/office/drawing/2014/main" id="{51204766-5BF1-F8C5-CF53-D6929D8C4D28}"/>
              </a:ext>
            </a:extLst>
          </p:cNvPr>
          <p:cNvGrpSpPr/>
          <p:nvPr/>
        </p:nvGrpSpPr>
        <p:grpSpPr>
          <a:xfrm>
            <a:off x="1487849" y="644450"/>
            <a:ext cx="3352958" cy="450000"/>
            <a:chOff x="4952409" y="3217698"/>
            <a:chExt cx="3352958" cy="450000"/>
          </a:xfrm>
        </p:grpSpPr>
        <p:pic>
          <p:nvPicPr>
            <p:cNvPr id="8" name="Image 1" descr="preencoded.png">
              <a:extLst>
                <a:ext uri="{FF2B5EF4-FFF2-40B4-BE49-F238E27FC236}">
                  <a16:creationId xmlns:a16="http://schemas.microsoft.com/office/drawing/2014/main" id="{29B86754-7AB1-B684-6C92-50BFED441E76}"/>
                </a:ext>
              </a:extLst>
            </p:cNvPr>
            <p:cNvPicPr>
              <a:picLocks noChangeAspect="1"/>
            </p:cNvPicPr>
            <p:nvPr/>
          </p:nvPicPr>
          <p:blipFill>
            <a:blip r:embed="rId5"/>
            <a:stretch>
              <a:fillRect/>
            </a:stretch>
          </p:blipFill>
          <p:spPr>
            <a:xfrm>
              <a:off x="4952409" y="3217698"/>
              <a:ext cx="450000" cy="450000"/>
            </a:xfrm>
            <a:prstGeom prst="rect">
              <a:avLst/>
            </a:prstGeom>
          </p:spPr>
        </p:pic>
        <p:sp>
          <p:nvSpPr>
            <p:cNvPr id="9" name="Text 3">
              <a:extLst>
                <a:ext uri="{FF2B5EF4-FFF2-40B4-BE49-F238E27FC236}">
                  <a16:creationId xmlns:a16="http://schemas.microsoft.com/office/drawing/2014/main" id="{D992A5F9-9D51-E539-9189-C384E6EBC19F}"/>
                </a:ext>
              </a:extLst>
            </p:cNvPr>
            <p:cNvSpPr/>
            <p:nvPr/>
          </p:nvSpPr>
          <p:spPr>
            <a:xfrm>
              <a:off x="5507994" y="3267854"/>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HR Dashboard</a:t>
              </a:r>
              <a:endParaRPr lang="en-US" sz="2200" dirty="0"/>
            </a:p>
          </p:txBody>
        </p:sp>
      </p:grpSp>
      <p:grpSp>
        <p:nvGrpSpPr>
          <p:cNvPr id="18" name="Group 17">
            <a:extLst>
              <a:ext uri="{FF2B5EF4-FFF2-40B4-BE49-F238E27FC236}">
                <a16:creationId xmlns:a16="http://schemas.microsoft.com/office/drawing/2014/main" id="{49941EBB-8556-BB1D-F379-63AF38E8FCBF}"/>
              </a:ext>
            </a:extLst>
          </p:cNvPr>
          <p:cNvGrpSpPr/>
          <p:nvPr/>
        </p:nvGrpSpPr>
        <p:grpSpPr>
          <a:xfrm>
            <a:off x="9100368" y="594294"/>
            <a:ext cx="3352958" cy="450000"/>
            <a:chOff x="7423889" y="264171"/>
            <a:chExt cx="3352958" cy="450000"/>
          </a:xfrm>
        </p:grpSpPr>
        <p:pic>
          <p:nvPicPr>
            <p:cNvPr id="19" name="Image 2" descr="preencoded.png">
              <a:extLst>
                <a:ext uri="{FF2B5EF4-FFF2-40B4-BE49-F238E27FC236}">
                  <a16:creationId xmlns:a16="http://schemas.microsoft.com/office/drawing/2014/main" id="{502FA1A8-129F-0C7F-21DC-68B0258090AA}"/>
                </a:ext>
              </a:extLst>
            </p:cNvPr>
            <p:cNvPicPr>
              <a:picLocks noChangeAspect="1"/>
            </p:cNvPicPr>
            <p:nvPr/>
          </p:nvPicPr>
          <p:blipFill>
            <a:blip r:embed="rId6"/>
            <a:stretch>
              <a:fillRect/>
            </a:stretch>
          </p:blipFill>
          <p:spPr>
            <a:xfrm>
              <a:off x="7423889" y="264171"/>
              <a:ext cx="450000" cy="450000"/>
            </a:xfrm>
            <a:prstGeom prst="rect">
              <a:avLst/>
            </a:prstGeom>
          </p:spPr>
        </p:pic>
        <p:sp>
          <p:nvSpPr>
            <p:cNvPr id="20" name="Text 5">
              <a:extLst>
                <a:ext uri="{FF2B5EF4-FFF2-40B4-BE49-F238E27FC236}">
                  <a16:creationId xmlns:a16="http://schemas.microsoft.com/office/drawing/2014/main" id="{511510BA-7C97-FCD3-2A74-BAD8F8002370}"/>
                </a:ext>
              </a:extLst>
            </p:cNvPr>
            <p:cNvSpPr/>
            <p:nvPr/>
          </p:nvSpPr>
          <p:spPr>
            <a:xfrm>
              <a:off x="7979474" y="314327"/>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Admin Dashboard</a:t>
              </a:r>
              <a:endParaRPr lang="en-US" sz="2200" dirty="0"/>
            </a:p>
          </p:txBody>
        </p:sp>
      </p:grpSp>
    </p:spTree>
    <p:extLst>
      <p:ext uri="{BB962C8B-B14F-4D97-AF65-F5344CB8AC3E}">
        <p14:creationId xmlns:p14="http://schemas.microsoft.com/office/powerpoint/2010/main" val="234641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949881"/>
            <a:ext cx="4196001" cy="524470"/>
          </a:xfrm>
          <a:prstGeom prst="rect">
            <a:avLst/>
          </a:prstGeom>
          <a:noFill/>
          <a:ln/>
        </p:spPr>
        <p:txBody>
          <a:bodyPr wrap="none" lIns="0" tIns="0" rIns="0" bIns="0" rtlCol="0" anchor="t"/>
          <a:lstStyle/>
          <a:p>
            <a:pPr marL="0" indent="0" algn="l">
              <a:lnSpc>
                <a:spcPts val="4100"/>
              </a:lnSpc>
              <a:buNone/>
            </a:pPr>
            <a:r>
              <a:rPr lang="en-US" sz="3300" b="1" dirty="0">
                <a:solidFill>
                  <a:srgbClr val="F0FCFF"/>
                </a:solidFill>
                <a:latin typeface="Poppins Bold"/>
                <a:ea typeface="Spline Sans Bold" pitchFamily="34" charset="-122"/>
                <a:cs typeface="Spline Sans Bold" pitchFamily="34" charset="-120"/>
              </a:rPr>
              <a:t>Conclusion</a:t>
            </a:r>
            <a:endParaRPr lang="en-US" sz="3300" dirty="0"/>
          </a:p>
        </p:txBody>
      </p:sp>
      <p:sp>
        <p:nvSpPr>
          <p:cNvPr id="4" name="Text 1"/>
          <p:cNvSpPr/>
          <p:nvPr/>
        </p:nvSpPr>
        <p:spPr>
          <a:xfrm>
            <a:off x="881063" y="1757482"/>
            <a:ext cx="7381875"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InsurAI emerges as a comprehensive, enterprise-grade solution poised to revolutionize the insurance claims process. By leveraging advanced technology, it delivers substantial value across the organization:</a:t>
            </a:r>
            <a:endParaRPr lang="en-US" sz="1450" dirty="0"/>
          </a:p>
        </p:txBody>
      </p:sp>
      <p:sp>
        <p:nvSpPr>
          <p:cNvPr id="5" name="Text 2"/>
          <p:cNvSpPr/>
          <p:nvPr/>
        </p:nvSpPr>
        <p:spPr>
          <a:xfrm>
            <a:off x="881063" y="2876074"/>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Enhanced Efficiency:</a:t>
            </a:r>
            <a:r>
              <a:rPr lang="en-US" sz="1450" dirty="0">
                <a:solidFill>
                  <a:srgbClr val="E0E4E6"/>
                </a:solidFill>
                <a:latin typeface="Barlow" pitchFamily="34" charset="0"/>
                <a:ea typeface="Barlow" pitchFamily="34" charset="-122"/>
                <a:cs typeface="Barlow" pitchFamily="34" charset="-120"/>
              </a:rPr>
              <a:t> Streamlines claims management, significantly reducing workload for HR and admin staff.</a:t>
            </a:r>
            <a:endParaRPr lang="en-US" sz="1450" dirty="0"/>
          </a:p>
        </p:txBody>
      </p:sp>
      <p:sp>
        <p:nvSpPr>
          <p:cNvPr id="6" name="Text 3"/>
          <p:cNvSpPr/>
          <p:nvPr/>
        </p:nvSpPr>
        <p:spPr>
          <a:xfrm>
            <a:off x="881063" y="3546277"/>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Unparalleled Transparency:</a:t>
            </a:r>
            <a:r>
              <a:rPr lang="en-US" sz="1450" dirty="0">
                <a:solidFill>
                  <a:srgbClr val="E0E4E6"/>
                </a:solidFill>
                <a:latin typeface="Barlow" pitchFamily="34" charset="0"/>
                <a:ea typeface="Barlow" pitchFamily="34" charset="-122"/>
                <a:cs typeface="Barlow" pitchFamily="34" charset="-120"/>
              </a:rPr>
              <a:t> Offers real-time updates and clear visibility for employees, fostering trust and satisfaction.</a:t>
            </a:r>
            <a:endParaRPr lang="en-US" sz="1450" dirty="0"/>
          </a:p>
        </p:txBody>
      </p:sp>
      <p:sp>
        <p:nvSpPr>
          <p:cNvPr id="7" name="Text 4"/>
          <p:cNvSpPr/>
          <p:nvPr/>
        </p:nvSpPr>
        <p:spPr>
          <a:xfrm>
            <a:off x="881063" y="4216479"/>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Robust Control &amp; Compliance:</a:t>
            </a:r>
            <a:r>
              <a:rPr lang="en-US" sz="1450" dirty="0">
                <a:solidFill>
                  <a:srgbClr val="E0E4E6"/>
                </a:solidFill>
                <a:latin typeface="Barlow" pitchFamily="34" charset="0"/>
                <a:ea typeface="Barlow" pitchFamily="34" charset="-122"/>
                <a:cs typeface="Barlow" pitchFamily="34" charset="-120"/>
              </a:rPr>
              <a:t> Provides administrators with full oversight, advanced fraud detection, and ensures regulatory adherence.</a:t>
            </a:r>
            <a:endParaRPr lang="en-US" sz="1450" dirty="0"/>
          </a:p>
        </p:txBody>
      </p:sp>
      <p:sp>
        <p:nvSpPr>
          <p:cNvPr id="8" name="Text 5"/>
          <p:cNvSpPr/>
          <p:nvPr/>
        </p:nvSpPr>
        <p:spPr>
          <a:xfrm>
            <a:off x="881063" y="4886682"/>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Strategic Growth:</a:t>
            </a:r>
            <a:r>
              <a:rPr lang="en-US" sz="1450" dirty="0">
                <a:solidFill>
                  <a:srgbClr val="E0E4E6"/>
                </a:solidFill>
                <a:latin typeface="Barlow" pitchFamily="34" charset="0"/>
                <a:ea typeface="Barlow" pitchFamily="34" charset="-122"/>
                <a:cs typeface="Barlow" pitchFamily="34" charset="-120"/>
              </a:rPr>
              <a:t> Delivers cost savings, scalability, and a trusted platform, supporting the company's long-term objectives.</a:t>
            </a:r>
            <a:endParaRPr lang="en-US" sz="1450" dirty="0"/>
          </a:p>
        </p:txBody>
      </p:sp>
      <p:sp>
        <p:nvSpPr>
          <p:cNvPr id="9" name="Text 6"/>
          <p:cNvSpPr/>
          <p:nvPr/>
        </p:nvSpPr>
        <p:spPr>
          <a:xfrm>
            <a:off x="881063" y="5556885"/>
            <a:ext cx="7381875" cy="9061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Future-Proofing:</a:t>
            </a:r>
            <a:r>
              <a:rPr lang="en-US" sz="1450" dirty="0">
                <a:solidFill>
                  <a:srgbClr val="E0E4E6"/>
                </a:solidFill>
                <a:latin typeface="Barlow" pitchFamily="34" charset="0"/>
                <a:ea typeface="Barlow" pitchFamily="34" charset="-122"/>
                <a:cs typeface="Barlow" pitchFamily="34" charset="-120"/>
              </a:rPr>
              <a:t> With planned mobile integrations, advanced AI capabilities, and blockchain security, InsurAI is designed for continuous evolution and adaptation to emerging needs.</a:t>
            </a:r>
            <a:endParaRPr lang="en-US" sz="1450" dirty="0"/>
          </a:p>
        </p:txBody>
      </p:sp>
      <p:sp>
        <p:nvSpPr>
          <p:cNvPr id="10" name="Text 7"/>
          <p:cNvSpPr/>
          <p:nvPr/>
        </p:nvSpPr>
        <p:spPr>
          <a:xfrm>
            <a:off x="881063" y="6675477"/>
            <a:ext cx="7381875"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InsurAI is more than just a tool; it's a strategic partner for businesses aiming for a smarter, more secure, and employee-centric future in insurance claims management.</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84DFA-5C44-11C1-50DF-414B837415B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4800E7F-BEBA-D2C2-034F-4BC11A6D297C}"/>
              </a:ext>
            </a:extLst>
          </p:cNvPr>
          <p:cNvSpPr txBox="1"/>
          <p:nvPr/>
        </p:nvSpPr>
        <p:spPr>
          <a:xfrm>
            <a:off x="4062714" y="3344653"/>
            <a:ext cx="7315200" cy="770147"/>
          </a:xfrm>
          <a:prstGeom prst="rect">
            <a:avLst/>
          </a:prstGeom>
          <a:noFill/>
        </p:spPr>
        <p:txBody>
          <a:bodyPr wrap="square">
            <a:spAutoFit/>
          </a:bodyPr>
          <a:lstStyle/>
          <a:p>
            <a:pPr marL="0" indent="0" algn="l">
              <a:lnSpc>
                <a:spcPts val="4100"/>
              </a:lnSpc>
              <a:buNone/>
            </a:pPr>
            <a:r>
              <a:rPr lang="en-US" sz="8000" b="1" dirty="0">
                <a:solidFill>
                  <a:srgbClr val="F0FCFF"/>
                </a:solidFill>
                <a:latin typeface="Poppins Bold"/>
                <a:ea typeface="Spline Sans Bold" pitchFamily="34" charset="-122"/>
              </a:rPr>
              <a:t>Thank You</a:t>
            </a:r>
            <a:endParaRPr lang="en-US" sz="8000" dirty="0"/>
          </a:p>
        </p:txBody>
      </p:sp>
      <p:sp>
        <p:nvSpPr>
          <p:cNvPr id="2" name="Rectangle 1">
            <a:extLst>
              <a:ext uri="{FF2B5EF4-FFF2-40B4-BE49-F238E27FC236}">
                <a16:creationId xmlns:a16="http://schemas.microsoft.com/office/drawing/2014/main" id="{F8EC1A1A-736E-7621-D56A-B145728F2FE7}"/>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315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589409"/>
            <a:ext cx="559474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Poppins Bold"/>
                <a:ea typeface="Spline Sans Bold" pitchFamily="34" charset="-122"/>
                <a:cs typeface="Spline Sans Bold" pitchFamily="34" charset="-120"/>
              </a:rPr>
              <a:t>Project Overview</a:t>
            </a:r>
            <a:endParaRPr lang="en-US" sz="4400" dirty="0">
              <a:latin typeface="Poppins Bold"/>
            </a:endParaRPr>
          </a:p>
        </p:txBody>
      </p:sp>
      <p:sp>
        <p:nvSpPr>
          <p:cNvPr id="3" name="Text 1"/>
          <p:cNvSpPr/>
          <p:nvPr/>
        </p:nvSpPr>
        <p:spPr>
          <a:xfrm>
            <a:off x="881063" y="3228596"/>
            <a:ext cx="12868275" cy="1208723"/>
          </a:xfrm>
          <a:prstGeom prst="rect">
            <a:avLst/>
          </a:prstGeom>
          <a:noFill/>
          <a:ln/>
        </p:spPr>
        <p:txBody>
          <a:bodyPr wrap="square" lIns="0" tIns="0" rIns="0" bIns="0" rtlCol="0" anchor="t"/>
          <a:lstStyle/>
          <a:p>
            <a:pPr marL="0" indent="0" algn="l">
              <a:lnSpc>
                <a:spcPts val="3150"/>
              </a:lnSpc>
              <a:buNone/>
            </a:pPr>
            <a:r>
              <a:rPr lang="en-US" sz="2000" dirty="0">
                <a:solidFill>
                  <a:srgbClr val="E0E4E6"/>
                </a:solidFill>
                <a:latin typeface="Barlow" pitchFamily="34" charset="0"/>
                <a:ea typeface="Barlow" pitchFamily="34" charset="-122"/>
                <a:cs typeface="Barlow" pitchFamily="34" charset="-120"/>
              </a:rPr>
              <a:t>InsurAI is an enterprise-grade insurance management platform that streamlines and automates corporate policy workflows. It provides intelligent tools for policy administration, risk assessment, claims processing, and compliance, enabling organizations to manage insurance portfolios efficiently and insightfully.</a:t>
            </a:r>
            <a:endParaRPr lang="en-US" sz="2000" dirty="0"/>
          </a:p>
        </p:txBody>
      </p:sp>
      <p:sp>
        <p:nvSpPr>
          <p:cNvPr id="4" name="Rectangle 3">
            <a:extLst>
              <a:ext uri="{FF2B5EF4-FFF2-40B4-BE49-F238E27FC236}">
                <a16:creationId xmlns:a16="http://schemas.microsoft.com/office/drawing/2014/main" id="{ED8DE2EC-6CCF-5AA3-EF27-E067065EFD15}"/>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47435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D75BE2"/>
                </a:solidFill>
                <a:latin typeface="Poppins Bold"/>
                <a:ea typeface="Spline Sans Bold" pitchFamily="34" charset="-122"/>
                <a:cs typeface="Spline Sans Bold" pitchFamily="34" charset="-120"/>
              </a:rPr>
              <a:t>Key Highlights</a:t>
            </a:r>
            <a:endParaRPr lang="en-US" sz="2200" dirty="0"/>
          </a:p>
        </p:txBody>
      </p:sp>
      <p:sp>
        <p:nvSpPr>
          <p:cNvPr id="3" name="Shape 1"/>
          <p:cNvSpPr/>
          <p:nvPr/>
        </p:nvSpPr>
        <p:spPr>
          <a:xfrm>
            <a:off x="881063" y="2327553"/>
            <a:ext cx="4121587" cy="1870829"/>
          </a:xfrm>
          <a:prstGeom prst="roundRect">
            <a:avLst>
              <a:gd name="adj" fmla="val 20186"/>
            </a:avLst>
          </a:prstGeom>
          <a:solidFill>
            <a:srgbClr val="0A081B"/>
          </a:solidFill>
          <a:ln w="30480">
            <a:solidFill>
              <a:srgbClr val="16FFBB"/>
            </a:solidFill>
            <a:prstDash val="solid"/>
          </a:ln>
        </p:spPr>
      </p:sp>
      <p:sp>
        <p:nvSpPr>
          <p:cNvPr id="4" name="Text 2"/>
          <p:cNvSpPr/>
          <p:nvPr/>
        </p:nvSpPr>
        <p:spPr>
          <a:xfrm>
            <a:off x="1163241" y="2609731"/>
            <a:ext cx="304252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Web-based application</a:t>
            </a:r>
            <a:endParaRPr lang="en-US" sz="2200" dirty="0"/>
          </a:p>
        </p:txBody>
      </p:sp>
      <p:sp>
        <p:nvSpPr>
          <p:cNvPr id="5" name="Text 3"/>
          <p:cNvSpPr/>
          <p:nvPr/>
        </p:nvSpPr>
        <p:spPr>
          <a:xfrm>
            <a:off x="1163241" y="3110389"/>
            <a:ext cx="3557230"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Using React.js for frontend and Spring Boot for backend</a:t>
            </a:r>
            <a:endParaRPr lang="en-US" sz="1950" dirty="0"/>
          </a:p>
        </p:txBody>
      </p:sp>
      <p:sp>
        <p:nvSpPr>
          <p:cNvPr id="6" name="Shape 4"/>
          <p:cNvSpPr/>
          <p:nvPr/>
        </p:nvSpPr>
        <p:spPr>
          <a:xfrm>
            <a:off x="5254347" y="2327553"/>
            <a:ext cx="4121587" cy="1870829"/>
          </a:xfrm>
          <a:prstGeom prst="roundRect">
            <a:avLst>
              <a:gd name="adj" fmla="val 20186"/>
            </a:avLst>
          </a:prstGeom>
          <a:solidFill>
            <a:srgbClr val="0A081B"/>
          </a:solidFill>
          <a:ln w="30480">
            <a:solidFill>
              <a:srgbClr val="29DDDA"/>
            </a:solidFill>
            <a:prstDash val="solid"/>
          </a:ln>
        </p:spPr>
      </p:sp>
      <p:sp>
        <p:nvSpPr>
          <p:cNvPr id="7" name="Text 5"/>
          <p:cNvSpPr/>
          <p:nvPr/>
        </p:nvSpPr>
        <p:spPr>
          <a:xfrm>
            <a:off x="5536525" y="260973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MySQL database</a:t>
            </a:r>
            <a:endParaRPr lang="en-US" sz="2200" dirty="0"/>
          </a:p>
        </p:txBody>
      </p:sp>
      <p:sp>
        <p:nvSpPr>
          <p:cNvPr id="8" name="Text 6"/>
          <p:cNvSpPr/>
          <p:nvPr/>
        </p:nvSpPr>
        <p:spPr>
          <a:xfrm>
            <a:off x="5536525" y="3110389"/>
            <a:ext cx="3557230"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For structured storage</a:t>
            </a:r>
            <a:endParaRPr lang="en-US" sz="1950" dirty="0"/>
          </a:p>
        </p:txBody>
      </p:sp>
      <p:sp>
        <p:nvSpPr>
          <p:cNvPr id="9" name="Shape 7"/>
          <p:cNvSpPr/>
          <p:nvPr/>
        </p:nvSpPr>
        <p:spPr>
          <a:xfrm>
            <a:off x="9627632" y="2327553"/>
            <a:ext cx="4121706" cy="1870829"/>
          </a:xfrm>
          <a:prstGeom prst="roundRect">
            <a:avLst>
              <a:gd name="adj" fmla="val 20186"/>
            </a:avLst>
          </a:prstGeom>
          <a:solidFill>
            <a:srgbClr val="0A081B"/>
          </a:solidFill>
          <a:ln w="30480">
            <a:solidFill>
              <a:srgbClr val="37A7E7"/>
            </a:solidFill>
            <a:prstDash val="solid"/>
          </a:ln>
        </p:spPr>
      </p:sp>
      <p:sp>
        <p:nvSpPr>
          <p:cNvPr id="10" name="Text 8"/>
          <p:cNvSpPr/>
          <p:nvPr/>
        </p:nvSpPr>
        <p:spPr>
          <a:xfrm>
            <a:off x="9909810" y="260973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Scalable design</a:t>
            </a:r>
            <a:endParaRPr lang="en-US" sz="2200" dirty="0"/>
          </a:p>
        </p:txBody>
      </p:sp>
      <p:sp>
        <p:nvSpPr>
          <p:cNvPr id="11" name="Text 9"/>
          <p:cNvSpPr/>
          <p:nvPr/>
        </p:nvSpPr>
        <p:spPr>
          <a:xfrm>
            <a:off x="9909810" y="3110389"/>
            <a:ext cx="3557349"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For large enterprises with thousands of employees</a:t>
            </a:r>
            <a:endParaRPr lang="en-US" sz="1950" dirty="0"/>
          </a:p>
        </p:txBody>
      </p:sp>
      <p:sp>
        <p:nvSpPr>
          <p:cNvPr id="12" name="Shape 10"/>
          <p:cNvSpPr/>
          <p:nvPr/>
        </p:nvSpPr>
        <p:spPr>
          <a:xfrm>
            <a:off x="881063" y="4481513"/>
            <a:ext cx="6308288" cy="2273737"/>
          </a:xfrm>
          <a:prstGeom prst="roundRect">
            <a:avLst>
              <a:gd name="adj" fmla="val 16609"/>
            </a:avLst>
          </a:prstGeom>
          <a:solidFill>
            <a:srgbClr val="0A081B">
              <a:alpha val="75000"/>
            </a:srgbClr>
          </a:solidFill>
          <a:ln w="30480">
            <a:solidFill>
              <a:srgbClr val="16FFBB"/>
            </a:solidFill>
            <a:prstDash val="solid"/>
          </a:ln>
        </p:spPr>
      </p:sp>
      <p:sp>
        <p:nvSpPr>
          <p:cNvPr id="13" name="Text 11"/>
          <p:cNvSpPr/>
          <p:nvPr/>
        </p:nvSpPr>
        <p:spPr>
          <a:xfrm>
            <a:off x="1163241" y="476369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Role-based access</a:t>
            </a:r>
            <a:endParaRPr lang="en-US" sz="2200" dirty="0"/>
          </a:p>
        </p:txBody>
      </p:sp>
      <p:sp>
        <p:nvSpPr>
          <p:cNvPr id="14" name="Text 12"/>
          <p:cNvSpPr/>
          <p:nvPr/>
        </p:nvSpPr>
        <p:spPr>
          <a:xfrm>
            <a:off x="1163241" y="5264348"/>
            <a:ext cx="5743932"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Employee, Agent, HR Admin, and System Admin</a:t>
            </a:r>
            <a:endParaRPr lang="en-US" sz="1950" dirty="0"/>
          </a:p>
        </p:txBody>
      </p:sp>
      <p:sp>
        <p:nvSpPr>
          <p:cNvPr id="15" name="Shape 13"/>
          <p:cNvSpPr/>
          <p:nvPr/>
        </p:nvSpPr>
        <p:spPr>
          <a:xfrm>
            <a:off x="7441049" y="4481513"/>
            <a:ext cx="6308288" cy="2273737"/>
          </a:xfrm>
          <a:prstGeom prst="roundRect">
            <a:avLst>
              <a:gd name="adj" fmla="val 16609"/>
            </a:avLst>
          </a:prstGeom>
          <a:solidFill>
            <a:srgbClr val="0A081B">
              <a:alpha val="75000"/>
            </a:srgbClr>
          </a:solidFill>
          <a:ln w="30480">
            <a:solidFill>
              <a:srgbClr val="29DDDA"/>
            </a:solidFill>
            <a:prstDash val="solid"/>
          </a:ln>
        </p:spPr>
      </p:sp>
      <p:sp>
        <p:nvSpPr>
          <p:cNvPr id="16" name="Text 14"/>
          <p:cNvSpPr/>
          <p:nvPr/>
        </p:nvSpPr>
        <p:spPr>
          <a:xfrm>
            <a:off x="7723227" y="4763691"/>
            <a:ext cx="2868335"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Real-time capabilities</a:t>
            </a:r>
            <a:endParaRPr lang="en-US" sz="2200" dirty="0"/>
          </a:p>
        </p:txBody>
      </p:sp>
      <p:sp>
        <p:nvSpPr>
          <p:cNvPr id="17" name="Text 15"/>
          <p:cNvSpPr/>
          <p:nvPr/>
        </p:nvSpPr>
        <p:spPr>
          <a:xfrm>
            <a:off x="7723227" y="5264348"/>
            <a:ext cx="5743932"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Provides real-time updates, automated workflows, AI-powered fraud detection, and comprehensive dashboards</a:t>
            </a:r>
            <a:endParaRPr lang="en-US" sz="1950" dirty="0"/>
          </a:p>
        </p:txBody>
      </p:sp>
      <p:sp>
        <p:nvSpPr>
          <p:cNvPr id="18" name="Rectangle 17">
            <a:extLst>
              <a:ext uri="{FF2B5EF4-FFF2-40B4-BE49-F238E27FC236}">
                <a16:creationId xmlns:a16="http://schemas.microsoft.com/office/drawing/2014/main" id="{29E3EB53-A356-15B7-FBFE-CA1D89A760F6}"/>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46720" y="0"/>
            <a:ext cx="6583680" cy="8229600"/>
          </a:xfrm>
          <a:prstGeom prst="rect">
            <a:avLst/>
          </a:prstGeom>
        </p:spPr>
      </p:pic>
      <p:sp>
        <p:nvSpPr>
          <p:cNvPr id="3" name="Text 0"/>
          <p:cNvSpPr/>
          <p:nvPr/>
        </p:nvSpPr>
        <p:spPr>
          <a:xfrm>
            <a:off x="881063" y="693182"/>
            <a:ext cx="4475798" cy="559356"/>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Poppins Bold"/>
                <a:ea typeface="Spline Sans Bold" pitchFamily="34" charset="-122"/>
                <a:cs typeface="Spline Sans Bold" pitchFamily="34" charset="-120"/>
              </a:rPr>
              <a:t>Problem Statement</a:t>
            </a:r>
            <a:endParaRPr lang="en-US" sz="3500" dirty="0"/>
          </a:p>
        </p:txBody>
      </p:sp>
      <p:sp>
        <p:nvSpPr>
          <p:cNvPr id="4" name="Text 1"/>
          <p:cNvSpPr/>
          <p:nvPr/>
        </p:nvSpPr>
        <p:spPr>
          <a:xfrm>
            <a:off x="881063" y="1554599"/>
            <a:ext cx="6284595"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Currently, corporate insurance management suffers from manual inefficiencies:</a:t>
            </a:r>
            <a:endParaRPr lang="en-US" sz="1950" dirty="0"/>
          </a:p>
        </p:txBody>
      </p:sp>
      <p:sp>
        <p:nvSpPr>
          <p:cNvPr id="5" name="Text 2"/>
          <p:cNvSpPr/>
          <p:nvPr/>
        </p:nvSpPr>
        <p:spPr>
          <a:xfrm>
            <a:off x="881063" y="2586990"/>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Employees submit claims through forms or emails</a:t>
            </a:r>
            <a:endParaRPr lang="en-US" sz="1550" dirty="0"/>
          </a:p>
        </p:txBody>
      </p:sp>
      <p:sp>
        <p:nvSpPr>
          <p:cNvPr id="6" name="Text 3"/>
          <p:cNvSpPr/>
          <p:nvPr/>
        </p:nvSpPr>
        <p:spPr>
          <a:xfrm>
            <a:off x="881063" y="2979777"/>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HR and insurance agents manually verify policies and eligibility</a:t>
            </a:r>
            <a:endParaRPr lang="en-US" sz="1550" dirty="0"/>
          </a:p>
        </p:txBody>
      </p:sp>
      <p:sp>
        <p:nvSpPr>
          <p:cNvPr id="7" name="Text 4"/>
          <p:cNvSpPr/>
          <p:nvPr/>
        </p:nvSpPr>
        <p:spPr>
          <a:xfrm>
            <a:off x="881063" y="3372564"/>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Delays in claim approvals and approval errors are common</a:t>
            </a:r>
            <a:endParaRPr lang="en-US" sz="1550" dirty="0"/>
          </a:p>
        </p:txBody>
      </p:sp>
      <p:sp>
        <p:nvSpPr>
          <p:cNvPr id="8" name="Text 5"/>
          <p:cNvSpPr/>
          <p:nvPr/>
        </p:nvSpPr>
        <p:spPr>
          <a:xfrm>
            <a:off x="881063" y="3765352"/>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Employees cannot track claim statuses in real time</a:t>
            </a:r>
            <a:endParaRPr lang="en-US" sz="1550" dirty="0"/>
          </a:p>
        </p:txBody>
      </p:sp>
      <p:sp>
        <p:nvSpPr>
          <p:cNvPr id="9" name="Text 6"/>
          <p:cNvSpPr/>
          <p:nvPr/>
        </p:nvSpPr>
        <p:spPr>
          <a:xfrm>
            <a:off x="881063" y="4158139"/>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Lack of automated fraud detection results in financial losses</a:t>
            </a:r>
            <a:endParaRPr lang="en-US" sz="1550" dirty="0"/>
          </a:p>
        </p:txBody>
      </p:sp>
      <p:sp>
        <p:nvSpPr>
          <p:cNvPr id="10" name="Text 7"/>
          <p:cNvSpPr/>
          <p:nvPr/>
        </p:nvSpPr>
        <p:spPr>
          <a:xfrm>
            <a:off x="881063" y="4550926"/>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Administrative overhead increases operational costs</a:t>
            </a:r>
            <a:endParaRPr lang="en-US" sz="1550" dirty="0"/>
          </a:p>
        </p:txBody>
      </p:sp>
      <p:sp>
        <p:nvSpPr>
          <p:cNvPr id="11" name="Text 8"/>
          <p:cNvSpPr/>
          <p:nvPr/>
        </p:nvSpPr>
        <p:spPr>
          <a:xfrm>
            <a:off x="881063" y="5175290"/>
            <a:ext cx="3580567" cy="447437"/>
          </a:xfrm>
          <a:prstGeom prst="rect">
            <a:avLst/>
          </a:prstGeom>
          <a:noFill/>
          <a:ln/>
        </p:spPr>
        <p:txBody>
          <a:bodyPr wrap="none" lIns="0" tIns="0" rIns="0" bIns="0" rtlCol="0" anchor="t"/>
          <a:lstStyle/>
          <a:p>
            <a:pPr marL="0" indent="0" algn="l">
              <a:lnSpc>
                <a:spcPts val="3500"/>
              </a:lnSpc>
              <a:buNone/>
            </a:pPr>
            <a:r>
              <a:rPr lang="en-US" sz="2800" b="1" dirty="0">
                <a:solidFill>
                  <a:srgbClr val="D75BE2"/>
                </a:solidFill>
                <a:latin typeface="Poppins Bold"/>
                <a:ea typeface="Spline Sans Bold" pitchFamily="34" charset="-122"/>
                <a:cs typeface="Spline Sans Bold" pitchFamily="34" charset="-120"/>
              </a:rPr>
              <a:t>Project Objective</a:t>
            </a:r>
            <a:endParaRPr lang="en-US" sz="2800" dirty="0"/>
          </a:p>
        </p:txBody>
      </p:sp>
      <p:sp>
        <p:nvSpPr>
          <p:cNvPr id="12" name="Text 9"/>
          <p:cNvSpPr/>
          <p:nvPr/>
        </p:nvSpPr>
        <p:spPr>
          <a:xfrm>
            <a:off x="881063" y="5924788"/>
            <a:ext cx="6284595" cy="1611511"/>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The system aims to simplify policy management for employees and HR, speed up claim approvals via automation, provide transparency with real-time claim tracking, reduce fraud with AI-driven anomaly detection, and generate insights and reports for HR/Admin to improve decision-making.</a:t>
            </a:r>
            <a:endParaRPr lang="en-US" sz="1550" dirty="0"/>
          </a:p>
        </p:txBody>
      </p:sp>
      <p:sp>
        <p:nvSpPr>
          <p:cNvPr id="13" name="Rectangle 12">
            <a:extLst>
              <a:ext uri="{FF2B5EF4-FFF2-40B4-BE49-F238E27FC236}">
                <a16:creationId xmlns:a16="http://schemas.microsoft.com/office/drawing/2014/main" id="{AE87D154-C3C3-3807-22BB-14BD49A5C2C6}"/>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700332"/>
            <a:ext cx="559474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Poppins Bold"/>
                <a:ea typeface="Spline Sans Bold" pitchFamily="34" charset="-122"/>
                <a:cs typeface="Spline Sans Bold" pitchFamily="34" charset="-120"/>
              </a:rPr>
              <a:t>Scope</a:t>
            </a:r>
            <a:endParaRPr lang="en-US" sz="4400" dirty="0"/>
          </a:p>
        </p:txBody>
      </p:sp>
      <p:sp>
        <p:nvSpPr>
          <p:cNvPr id="3" name="Text 1"/>
          <p:cNvSpPr/>
          <p:nvPr/>
        </p:nvSpPr>
        <p:spPr>
          <a:xfrm>
            <a:off x="881063" y="2651284"/>
            <a:ext cx="6127075" cy="805815"/>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Focused on corporate users</a:t>
            </a:r>
            <a:r>
              <a:rPr lang="en-US" sz="1950" dirty="0">
                <a:solidFill>
                  <a:srgbClr val="E0E4E6"/>
                </a:solidFill>
                <a:latin typeface="Barlow" pitchFamily="34" charset="0"/>
                <a:ea typeface="Barlow" pitchFamily="34" charset="-122"/>
                <a:cs typeface="Barlow" pitchFamily="34" charset="-120"/>
              </a:rPr>
              <a:t>, not individual policyholders.</a:t>
            </a:r>
            <a:endParaRPr lang="en-US" sz="1950" dirty="0"/>
          </a:p>
        </p:txBody>
      </p:sp>
      <p:sp>
        <p:nvSpPr>
          <p:cNvPr id="4" name="Text 2"/>
          <p:cNvSpPr/>
          <p:nvPr/>
        </p:nvSpPr>
        <p:spPr>
          <a:xfrm>
            <a:off x="881063" y="3683675"/>
            <a:ext cx="6127075" cy="805815"/>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Supports role-based access:</a:t>
            </a:r>
            <a:r>
              <a:rPr lang="en-US" sz="1950" dirty="0">
                <a:solidFill>
                  <a:srgbClr val="E0E4E6"/>
                </a:solidFill>
                <a:latin typeface="Barlow" pitchFamily="34" charset="0"/>
                <a:ea typeface="Barlow" pitchFamily="34" charset="-122"/>
                <a:cs typeface="Barlow" pitchFamily="34" charset="-120"/>
              </a:rPr>
              <a:t> Employees, Agents, HR Admin, System Admin.</a:t>
            </a:r>
            <a:endParaRPr lang="en-US" sz="1950" dirty="0"/>
          </a:p>
        </p:txBody>
      </p:sp>
      <p:sp>
        <p:nvSpPr>
          <p:cNvPr id="5" name="Text 3"/>
          <p:cNvSpPr/>
          <p:nvPr/>
        </p:nvSpPr>
        <p:spPr>
          <a:xfrm>
            <a:off x="881063" y="4716066"/>
            <a:ext cx="6127075" cy="1208723"/>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Core functions include</a:t>
            </a:r>
            <a:r>
              <a:rPr lang="en-US" sz="1950" dirty="0">
                <a:solidFill>
                  <a:srgbClr val="E0E4E6"/>
                </a:solidFill>
                <a:latin typeface="Barlow" pitchFamily="34" charset="0"/>
                <a:ea typeface="Barlow" pitchFamily="34" charset="-122"/>
                <a:cs typeface="Barlow" pitchFamily="34" charset="-120"/>
              </a:rPr>
              <a:t> policy renewals, claim approvals, tax compliance, reporting, fraud detection, analytics and dashboards.</a:t>
            </a:r>
            <a:endParaRPr lang="en-US" sz="1950" dirty="0"/>
          </a:p>
        </p:txBody>
      </p:sp>
      <p:sp>
        <p:nvSpPr>
          <p:cNvPr id="6" name="Text 4"/>
          <p:cNvSpPr/>
          <p:nvPr/>
        </p:nvSpPr>
        <p:spPr>
          <a:xfrm>
            <a:off x="881063" y="6151364"/>
            <a:ext cx="6127075" cy="402908"/>
          </a:xfrm>
          <a:prstGeom prst="rect">
            <a:avLst/>
          </a:prstGeom>
          <a:noFill/>
          <a:ln/>
        </p:spPr>
        <p:txBody>
          <a:bodyPr wrap="non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Scalable</a:t>
            </a:r>
            <a:r>
              <a:rPr lang="en-US" sz="1950" dirty="0">
                <a:solidFill>
                  <a:srgbClr val="E0E4E6"/>
                </a:solidFill>
                <a:latin typeface="Barlow" pitchFamily="34" charset="0"/>
                <a:ea typeface="Barlow" pitchFamily="34" charset="-122"/>
                <a:cs typeface="Barlow" pitchFamily="34" charset="-120"/>
              </a:rPr>
              <a:t> for organizations of any size.</a:t>
            </a:r>
            <a:endParaRPr lang="en-US" sz="1950" dirty="0"/>
          </a:p>
        </p:txBody>
      </p:sp>
      <p:sp>
        <p:nvSpPr>
          <p:cNvPr id="7" name="Text 5"/>
          <p:cNvSpPr/>
          <p:nvPr/>
        </p:nvSpPr>
        <p:spPr>
          <a:xfrm>
            <a:off x="7629882" y="1924883"/>
            <a:ext cx="6127075" cy="1118711"/>
          </a:xfrm>
          <a:prstGeom prst="rect">
            <a:avLst/>
          </a:prstGeom>
          <a:noFill/>
          <a:ln/>
        </p:spPr>
        <p:txBody>
          <a:bodyPr wrap="square" lIns="0" tIns="0" rIns="0" bIns="0" rtlCol="0" anchor="t"/>
          <a:lstStyle/>
          <a:p>
            <a:pPr marL="0" indent="0" algn="l">
              <a:lnSpc>
                <a:spcPts val="4400"/>
              </a:lnSpc>
              <a:buNone/>
            </a:pPr>
            <a:r>
              <a:rPr lang="en-US" sz="3500" b="1" dirty="0">
                <a:solidFill>
                  <a:srgbClr val="D75BE2"/>
                </a:solidFill>
                <a:latin typeface="Poppins Bold"/>
                <a:ea typeface="Spline Sans Bold" pitchFamily="34" charset="-122"/>
                <a:cs typeface="Spline Sans Bold" pitchFamily="34" charset="-120"/>
              </a:rPr>
              <a:t>Existing System / Current Practices</a:t>
            </a:r>
            <a:endParaRPr lang="en-US" sz="3500" dirty="0"/>
          </a:p>
        </p:txBody>
      </p:sp>
      <p:sp>
        <p:nvSpPr>
          <p:cNvPr id="8" name="Text 6"/>
          <p:cNvSpPr/>
          <p:nvPr/>
        </p:nvSpPr>
        <p:spPr>
          <a:xfrm>
            <a:off x="7629882" y="3295293"/>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Claims submitted manually via forms or emails</a:t>
            </a:r>
            <a:endParaRPr lang="en-US" sz="1950" dirty="0"/>
          </a:p>
        </p:txBody>
      </p:sp>
      <p:sp>
        <p:nvSpPr>
          <p:cNvPr id="9" name="Text 7"/>
          <p:cNvSpPr/>
          <p:nvPr/>
        </p:nvSpPr>
        <p:spPr>
          <a:xfrm>
            <a:off x="7629882" y="3786307"/>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HR and agents verify documents manually</a:t>
            </a:r>
            <a:endParaRPr lang="en-US" sz="1950" dirty="0"/>
          </a:p>
        </p:txBody>
      </p:sp>
      <p:sp>
        <p:nvSpPr>
          <p:cNvPr id="10" name="Text 8"/>
          <p:cNvSpPr/>
          <p:nvPr/>
        </p:nvSpPr>
        <p:spPr>
          <a:xfrm>
            <a:off x="7629882" y="4277320"/>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Claim delays due to paperwork and communication gaps</a:t>
            </a:r>
            <a:endParaRPr lang="en-US" sz="1950" dirty="0"/>
          </a:p>
        </p:txBody>
      </p:sp>
      <p:sp>
        <p:nvSpPr>
          <p:cNvPr id="11" name="Text 9"/>
          <p:cNvSpPr/>
          <p:nvPr/>
        </p:nvSpPr>
        <p:spPr>
          <a:xfrm>
            <a:off x="7629882" y="5171242"/>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Employees cannot track claims</a:t>
            </a:r>
            <a:endParaRPr lang="en-US" sz="1950" dirty="0"/>
          </a:p>
        </p:txBody>
      </p:sp>
      <p:sp>
        <p:nvSpPr>
          <p:cNvPr id="12" name="Text 10"/>
          <p:cNvSpPr/>
          <p:nvPr/>
        </p:nvSpPr>
        <p:spPr>
          <a:xfrm>
            <a:off x="7629882" y="5662255"/>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Fraud detection is absent → companies lose money on false claims</a:t>
            </a:r>
            <a:endParaRPr lang="en-US" sz="1950" dirty="0"/>
          </a:p>
        </p:txBody>
      </p:sp>
      <p:sp>
        <p:nvSpPr>
          <p:cNvPr id="13" name="Rectangle 12">
            <a:extLst>
              <a:ext uri="{FF2B5EF4-FFF2-40B4-BE49-F238E27FC236}">
                <a16:creationId xmlns:a16="http://schemas.microsoft.com/office/drawing/2014/main" id="{432903F6-09CC-6488-D2A3-29EEB9011A74}"/>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sp>
      <p:sp>
        <p:nvSpPr>
          <p:cNvPr id="4" name="Text 1"/>
          <p:cNvSpPr/>
          <p:nvPr/>
        </p:nvSpPr>
        <p:spPr>
          <a:xfrm>
            <a:off x="881063" y="767001"/>
            <a:ext cx="6531650"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Poppins Bold"/>
                <a:ea typeface="Spline Sans Bold" pitchFamily="34" charset="-122"/>
                <a:cs typeface="Spline Sans Bold" pitchFamily="34" charset="-120"/>
              </a:rPr>
              <a:t>Proposed System – </a:t>
            </a:r>
            <a:r>
              <a:rPr lang="en-US" sz="3050" b="1" dirty="0">
                <a:solidFill>
                  <a:srgbClr val="D75BE2"/>
                </a:solidFill>
                <a:latin typeface="Poppins Bold"/>
                <a:ea typeface="Spline Sans Bold" pitchFamily="34" charset="-122"/>
                <a:cs typeface="Spline Sans Bold" pitchFamily="34" charset="-120"/>
              </a:rPr>
              <a:t>InsurAI Solution</a:t>
            </a:r>
            <a:endParaRPr lang="en-US" sz="3050" dirty="0"/>
          </a:p>
        </p:txBody>
      </p:sp>
      <p:sp>
        <p:nvSpPr>
          <p:cNvPr id="5" name="Text 2"/>
          <p:cNvSpPr/>
          <p:nvPr/>
        </p:nvSpPr>
        <p:spPr>
          <a:xfrm>
            <a:off x="881063" y="1520785"/>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 web-based corporate insurance management platform integrating automation and intelligence.</a:t>
            </a:r>
            <a:endParaRPr lang="en-US" sz="1700" dirty="0"/>
          </a:p>
        </p:txBody>
      </p:sp>
      <p:sp>
        <p:nvSpPr>
          <p:cNvPr id="6" name="Text 3"/>
          <p:cNvSpPr/>
          <p:nvPr/>
        </p:nvSpPr>
        <p:spPr>
          <a:xfrm>
            <a:off x="881063" y="2137529"/>
            <a:ext cx="3133011" cy="391478"/>
          </a:xfrm>
          <a:prstGeom prst="rect">
            <a:avLst/>
          </a:prstGeom>
          <a:noFill/>
          <a:ln/>
        </p:spPr>
        <p:txBody>
          <a:bodyPr wrap="none" lIns="0" tIns="0" rIns="0" bIns="0" rtlCol="0" anchor="t"/>
          <a:lstStyle/>
          <a:p>
            <a:pPr marL="0" indent="0" algn="l">
              <a:lnSpc>
                <a:spcPts val="3050"/>
              </a:lnSpc>
              <a:buNone/>
            </a:pPr>
            <a:r>
              <a:rPr lang="en-US" sz="2450" b="1" dirty="0">
                <a:solidFill>
                  <a:srgbClr val="F0FCFF"/>
                </a:solidFill>
                <a:latin typeface="Poppins Bold"/>
                <a:ea typeface="Spline Sans Bold" pitchFamily="34" charset="-122"/>
                <a:cs typeface="Spline Sans Bold" pitchFamily="34" charset="-120"/>
              </a:rPr>
              <a:t>Features:</a:t>
            </a:r>
            <a:endParaRPr lang="en-US" sz="2450" dirty="0"/>
          </a:p>
        </p:txBody>
      </p:sp>
      <p:sp>
        <p:nvSpPr>
          <p:cNvPr id="7" name="Shape 4"/>
          <p:cNvSpPr/>
          <p:nvPr/>
        </p:nvSpPr>
        <p:spPr>
          <a:xfrm>
            <a:off x="881063" y="2793325"/>
            <a:ext cx="6346031" cy="2590086"/>
          </a:xfrm>
          <a:prstGeom prst="roundRect">
            <a:avLst>
              <a:gd name="adj" fmla="val 10206"/>
            </a:avLst>
          </a:prstGeom>
          <a:solidFill>
            <a:srgbClr val="0A081B">
              <a:alpha val="75000"/>
            </a:srgbClr>
          </a:solidFill>
          <a:ln w="22860">
            <a:solidFill>
              <a:srgbClr val="16FFBB"/>
            </a:solidFill>
            <a:prstDash val="solid"/>
          </a:ln>
        </p:spPr>
      </p:sp>
      <p:sp>
        <p:nvSpPr>
          <p:cNvPr id="8" name="Shape 5"/>
          <p:cNvSpPr/>
          <p:nvPr/>
        </p:nvSpPr>
        <p:spPr>
          <a:xfrm>
            <a:off x="903923" y="2816185"/>
            <a:ext cx="6300311" cy="528638"/>
          </a:xfrm>
          <a:prstGeom prst="roundRect">
            <a:avLst>
              <a:gd name="adj" fmla="val 44817"/>
            </a:avLst>
          </a:prstGeom>
          <a:solidFill>
            <a:srgbClr val="0A081B"/>
          </a:solidFill>
          <a:ln/>
        </p:spPr>
      </p:sp>
      <p:pic>
        <p:nvPicPr>
          <p:cNvPr id="9" name="Image 1" descr="preencoded.png"/>
          <p:cNvPicPr>
            <a:picLocks noChangeAspect="1"/>
          </p:cNvPicPr>
          <p:nvPr/>
        </p:nvPicPr>
        <p:blipFill>
          <a:blip r:embed="rId4"/>
          <a:stretch>
            <a:fillRect/>
          </a:stretch>
        </p:blipFill>
        <p:spPr>
          <a:xfrm>
            <a:off x="3921919" y="2907625"/>
            <a:ext cx="264319" cy="330398"/>
          </a:xfrm>
          <a:prstGeom prst="rect">
            <a:avLst/>
          </a:prstGeom>
        </p:spPr>
      </p:pic>
      <p:sp>
        <p:nvSpPr>
          <p:cNvPr id="10" name="Text 6"/>
          <p:cNvSpPr/>
          <p:nvPr/>
        </p:nvSpPr>
        <p:spPr>
          <a:xfrm>
            <a:off x="1080135" y="3521035"/>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Role-Based Logins</a:t>
            </a:r>
            <a:endParaRPr lang="en-US" sz="1500" dirty="0"/>
          </a:p>
        </p:txBody>
      </p:sp>
      <p:sp>
        <p:nvSpPr>
          <p:cNvPr id="11" name="Text 7"/>
          <p:cNvSpPr/>
          <p:nvPr/>
        </p:nvSpPr>
        <p:spPr>
          <a:xfrm>
            <a:off x="1080135" y="3871555"/>
            <a:ext cx="5947886" cy="281940"/>
          </a:xfrm>
          <a:prstGeom prst="rect">
            <a:avLst/>
          </a:prstGeom>
          <a:noFill/>
          <a:ln/>
        </p:spPr>
        <p:txBody>
          <a:bodyPr wrap="non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Employee, Agent, HR, Admin</a:t>
            </a:r>
            <a:endParaRPr lang="en-US" sz="1350" dirty="0"/>
          </a:p>
        </p:txBody>
      </p:sp>
      <p:sp>
        <p:nvSpPr>
          <p:cNvPr id="12" name="Shape 8"/>
          <p:cNvSpPr/>
          <p:nvPr/>
        </p:nvSpPr>
        <p:spPr>
          <a:xfrm>
            <a:off x="7403306" y="2793325"/>
            <a:ext cx="6346031" cy="2590086"/>
          </a:xfrm>
          <a:prstGeom prst="roundRect">
            <a:avLst>
              <a:gd name="adj" fmla="val 10206"/>
            </a:avLst>
          </a:prstGeom>
          <a:solidFill>
            <a:srgbClr val="0A081B">
              <a:alpha val="75000"/>
            </a:srgbClr>
          </a:solidFill>
          <a:ln w="22860">
            <a:solidFill>
              <a:srgbClr val="29DDDA"/>
            </a:solidFill>
            <a:prstDash val="solid"/>
          </a:ln>
        </p:spPr>
      </p:sp>
      <p:sp>
        <p:nvSpPr>
          <p:cNvPr id="13" name="Shape 9"/>
          <p:cNvSpPr/>
          <p:nvPr/>
        </p:nvSpPr>
        <p:spPr>
          <a:xfrm>
            <a:off x="7426166" y="2816185"/>
            <a:ext cx="6300311" cy="528638"/>
          </a:xfrm>
          <a:prstGeom prst="roundRect">
            <a:avLst>
              <a:gd name="adj" fmla="val 44817"/>
            </a:avLst>
          </a:prstGeom>
          <a:solidFill>
            <a:srgbClr val="0A081B"/>
          </a:solidFill>
          <a:ln/>
        </p:spPr>
      </p:sp>
      <p:pic>
        <p:nvPicPr>
          <p:cNvPr id="14" name="Image 2" descr="preencoded.png"/>
          <p:cNvPicPr>
            <a:picLocks noChangeAspect="1"/>
          </p:cNvPicPr>
          <p:nvPr/>
        </p:nvPicPr>
        <p:blipFill>
          <a:blip r:embed="rId5"/>
          <a:stretch>
            <a:fillRect/>
          </a:stretch>
        </p:blipFill>
        <p:spPr>
          <a:xfrm>
            <a:off x="10444163" y="2907625"/>
            <a:ext cx="264319" cy="330398"/>
          </a:xfrm>
          <a:prstGeom prst="rect">
            <a:avLst/>
          </a:prstGeom>
        </p:spPr>
      </p:pic>
      <p:sp>
        <p:nvSpPr>
          <p:cNvPr id="15" name="Text 10"/>
          <p:cNvSpPr/>
          <p:nvPr/>
        </p:nvSpPr>
        <p:spPr>
          <a:xfrm>
            <a:off x="7602379" y="3521035"/>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Automation</a:t>
            </a:r>
            <a:endParaRPr lang="en-US" sz="1500" dirty="0"/>
          </a:p>
        </p:txBody>
      </p:sp>
      <p:sp>
        <p:nvSpPr>
          <p:cNvPr id="16" name="Text 11"/>
          <p:cNvSpPr/>
          <p:nvPr/>
        </p:nvSpPr>
        <p:spPr>
          <a:xfrm>
            <a:off x="7602379" y="3871555"/>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 policy renewals</a:t>
            </a:r>
            <a:endParaRPr lang="en-US" sz="1350" dirty="0"/>
          </a:p>
        </p:txBody>
      </p:sp>
      <p:sp>
        <p:nvSpPr>
          <p:cNvPr id="17" name="Text 12"/>
          <p:cNvSpPr/>
          <p:nvPr/>
        </p:nvSpPr>
        <p:spPr>
          <a:xfrm>
            <a:off x="7602379" y="4215170"/>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 claim eligibility checks</a:t>
            </a:r>
            <a:endParaRPr lang="en-US" sz="1350" dirty="0"/>
          </a:p>
        </p:txBody>
      </p:sp>
      <p:sp>
        <p:nvSpPr>
          <p:cNvPr id="18" name="Text 13"/>
          <p:cNvSpPr/>
          <p:nvPr/>
        </p:nvSpPr>
        <p:spPr>
          <a:xfrm>
            <a:off x="7602379" y="4558784"/>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Scheduled automated reports</a:t>
            </a:r>
            <a:endParaRPr lang="en-US" sz="1350" dirty="0"/>
          </a:p>
        </p:txBody>
      </p:sp>
      <p:sp>
        <p:nvSpPr>
          <p:cNvPr id="19" name="Text 14"/>
          <p:cNvSpPr/>
          <p:nvPr/>
        </p:nvSpPr>
        <p:spPr>
          <a:xfrm>
            <a:off x="7602379" y="490239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Automated Notification</a:t>
            </a:r>
            <a:endParaRPr lang="en-US" sz="1350" dirty="0"/>
          </a:p>
        </p:txBody>
      </p:sp>
      <p:sp>
        <p:nvSpPr>
          <p:cNvPr id="20" name="Shape 15"/>
          <p:cNvSpPr/>
          <p:nvPr/>
        </p:nvSpPr>
        <p:spPr>
          <a:xfrm>
            <a:off x="881063" y="5559623"/>
            <a:ext cx="6346031" cy="1902857"/>
          </a:xfrm>
          <a:prstGeom prst="roundRect">
            <a:avLst>
              <a:gd name="adj" fmla="val 13892"/>
            </a:avLst>
          </a:prstGeom>
          <a:solidFill>
            <a:srgbClr val="0A081B">
              <a:alpha val="75000"/>
            </a:srgbClr>
          </a:solidFill>
          <a:ln w="22860">
            <a:solidFill>
              <a:srgbClr val="37A7E7"/>
            </a:solidFill>
            <a:prstDash val="solid"/>
          </a:ln>
        </p:spPr>
      </p:sp>
      <p:sp>
        <p:nvSpPr>
          <p:cNvPr id="21" name="Shape 16"/>
          <p:cNvSpPr/>
          <p:nvPr/>
        </p:nvSpPr>
        <p:spPr>
          <a:xfrm>
            <a:off x="903923" y="5582483"/>
            <a:ext cx="6300311" cy="528638"/>
          </a:xfrm>
          <a:prstGeom prst="roundRect">
            <a:avLst>
              <a:gd name="adj" fmla="val 44817"/>
            </a:avLst>
          </a:prstGeom>
          <a:solidFill>
            <a:srgbClr val="0A081B"/>
          </a:solidFill>
          <a:ln/>
        </p:spPr>
      </p:sp>
      <p:pic>
        <p:nvPicPr>
          <p:cNvPr id="22" name="Image 3" descr="preencoded.png"/>
          <p:cNvPicPr>
            <a:picLocks noChangeAspect="1"/>
          </p:cNvPicPr>
          <p:nvPr/>
        </p:nvPicPr>
        <p:blipFill>
          <a:blip r:embed="rId6"/>
          <a:stretch>
            <a:fillRect/>
          </a:stretch>
        </p:blipFill>
        <p:spPr>
          <a:xfrm>
            <a:off x="3921919" y="5673923"/>
            <a:ext cx="264319" cy="330398"/>
          </a:xfrm>
          <a:prstGeom prst="rect">
            <a:avLst/>
          </a:prstGeom>
        </p:spPr>
      </p:pic>
      <p:sp>
        <p:nvSpPr>
          <p:cNvPr id="23" name="Text 17"/>
          <p:cNvSpPr/>
          <p:nvPr/>
        </p:nvSpPr>
        <p:spPr>
          <a:xfrm>
            <a:off x="1080135" y="6287333"/>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AI &amp; Analytics</a:t>
            </a:r>
            <a:endParaRPr lang="en-US" sz="1500" dirty="0"/>
          </a:p>
        </p:txBody>
      </p:sp>
      <p:sp>
        <p:nvSpPr>
          <p:cNvPr id="24" name="Text 18"/>
          <p:cNvSpPr/>
          <p:nvPr/>
        </p:nvSpPr>
        <p:spPr>
          <a:xfrm>
            <a:off x="1080135" y="6637853"/>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Fraud detection: duplicate claims, high amounts, suspicious patterns</a:t>
            </a:r>
            <a:endParaRPr lang="en-US" sz="1350" dirty="0"/>
          </a:p>
        </p:txBody>
      </p:sp>
      <p:sp>
        <p:nvSpPr>
          <p:cNvPr id="25" name="Text 19"/>
          <p:cNvSpPr/>
          <p:nvPr/>
        </p:nvSpPr>
        <p:spPr>
          <a:xfrm>
            <a:off x="1080135" y="698146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Predictive insights for HR/Admin</a:t>
            </a:r>
            <a:endParaRPr lang="en-US" sz="1350" dirty="0"/>
          </a:p>
        </p:txBody>
      </p:sp>
      <p:sp>
        <p:nvSpPr>
          <p:cNvPr id="26" name="Shape 20"/>
          <p:cNvSpPr/>
          <p:nvPr/>
        </p:nvSpPr>
        <p:spPr>
          <a:xfrm>
            <a:off x="7403306" y="5559623"/>
            <a:ext cx="6346031" cy="1902857"/>
          </a:xfrm>
          <a:prstGeom prst="roundRect">
            <a:avLst>
              <a:gd name="adj" fmla="val 13892"/>
            </a:avLst>
          </a:prstGeom>
          <a:solidFill>
            <a:srgbClr val="0A081B">
              <a:alpha val="75000"/>
            </a:srgbClr>
          </a:solidFill>
          <a:ln w="22860">
            <a:solidFill>
              <a:srgbClr val="00B050"/>
            </a:solidFill>
            <a:prstDash val="solid"/>
          </a:ln>
        </p:spPr>
      </p:sp>
      <p:sp>
        <p:nvSpPr>
          <p:cNvPr id="27" name="Shape 21"/>
          <p:cNvSpPr/>
          <p:nvPr/>
        </p:nvSpPr>
        <p:spPr>
          <a:xfrm>
            <a:off x="7426166" y="5582483"/>
            <a:ext cx="6300311" cy="528638"/>
          </a:xfrm>
          <a:prstGeom prst="roundRect">
            <a:avLst>
              <a:gd name="adj" fmla="val 44817"/>
            </a:avLst>
          </a:prstGeom>
          <a:solidFill>
            <a:srgbClr val="0A081B"/>
          </a:solidFill>
          <a:ln/>
        </p:spPr>
      </p:sp>
      <p:pic>
        <p:nvPicPr>
          <p:cNvPr id="28" name="Image 4" descr="preencoded.png"/>
          <p:cNvPicPr>
            <a:picLocks noChangeAspect="1"/>
          </p:cNvPicPr>
          <p:nvPr/>
        </p:nvPicPr>
        <p:blipFill>
          <a:blip r:embed="rId7"/>
          <a:stretch>
            <a:fillRect/>
          </a:stretch>
        </p:blipFill>
        <p:spPr>
          <a:xfrm>
            <a:off x="10444163" y="5673923"/>
            <a:ext cx="264319" cy="330398"/>
          </a:xfrm>
          <a:prstGeom prst="rect">
            <a:avLst/>
          </a:prstGeom>
        </p:spPr>
      </p:pic>
      <p:sp>
        <p:nvSpPr>
          <p:cNvPr id="29" name="Text 22"/>
          <p:cNvSpPr/>
          <p:nvPr/>
        </p:nvSpPr>
        <p:spPr>
          <a:xfrm>
            <a:off x="7602379" y="6287333"/>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Transparency</a:t>
            </a:r>
            <a:endParaRPr lang="en-US" sz="1500" dirty="0"/>
          </a:p>
        </p:txBody>
      </p:sp>
      <p:sp>
        <p:nvSpPr>
          <p:cNvPr id="30" name="Text 23"/>
          <p:cNvSpPr/>
          <p:nvPr/>
        </p:nvSpPr>
        <p:spPr>
          <a:xfrm>
            <a:off x="7602379" y="6637853"/>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Real-time claim tracking</a:t>
            </a:r>
            <a:endParaRPr lang="en-US" sz="1350" dirty="0"/>
          </a:p>
        </p:txBody>
      </p:sp>
      <p:sp>
        <p:nvSpPr>
          <p:cNvPr id="31" name="Text 24"/>
          <p:cNvSpPr/>
          <p:nvPr/>
        </p:nvSpPr>
        <p:spPr>
          <a:xfrm>
            <a:off x="7602379" y="698146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Automated notifications (email/SMS)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1633" y="535543"/>
            <a:ext cx="2841427" cy="351592"/>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Poppins Bold"/>
                <a:ea typeface="Spline Sans Bold" pitchFamily="34" charset="-122"/>
                <a:cs typeface="Spline Sans Bold" pitchFamily="34" charset="-120"/>
              </a:rPr>
              <a:t>System Users &amp; Roles</a:t>
            </a:r>
            <a:endParaRPr lang="en-US" sz="2200" dirty="0"/>
          </a:p>
        </p:txBody>
      </p:sp>
      <p:sp>
        <p:nvSpPr>
          <p:cNvPr id="3" name="Shape 1"/>
          <p:cNvSpPr/>
          <p:nvPr/>
        </p:nvSpPr>
        <p:spPr>
          <a:xfrm>
            <a:off x="681633" y="1140262"/>
            <a:ext cx="6570226" cy="2265878"/>
          </a:xfrm>
          <a:prstGeom prst="roundRect">
            <a:avLst>
              <a:gd name="adj" fmla="val 8380"/>
            </a:avLst>
          </a:prstGeom>
          <a:solidFill>
            <a:srgbClr val="0A081B"/>
          </a:solidFill>
          <a:ln w="15240">
            <a:solidFill>
              <a:srgbClr val="16FFBB"/>
            </a:solidFill>
            <a:prstDash val="solid"/>
          </a:ln>
        </p:spPr>
      </p:sp>
      <p:sp>
        <p:nvSpPr>
          <p:cNvPr id="4" name="Shape 2"/>
          <p:cNvSpPr/>
          <p:nvPr/>
        </p:nvSpPr>
        <p:spPr>
          <a:xfrm>
            <a:off x="823436" y="1282065"/>
            <a:ext cx="379690" cy="379690"/>
          </a:xfrm>
          <a:prstGeom prst="roundRect">
            <a:avLst>
              <a:gd name="adj" fmla="val 24080396"/>
            </a:avLst>
          </a:prstGeom>
          <a:solidFill>
            <a:srgbClr val="16FFBB"/>
          </a:solidFill>
          <a:ln/>
        </p:spPr>
      </p:sp>
      <p:pic>
        <p:nvPicPr>
          <p:cNvPr id="5" name="Image 0" descr="preencoded.png"/>
          <p:cNvPicPr>
            <a:picLocks noChangeAspect="1"/>
          </p:cNvPicPr>
          <p:nvPr/>
        </p:nvPicPr>
        <p:blipFill>
          <a:blip r:embed="rId3"/>
          <a:stretch>
            <a:fillRect/>
          </a:stretch>
        </p:blipFill>
        <p:spPr>
          <a:xfrm>
            <a:off x="927854" y="1365052"/>
            <a:ext cx="170855" cy="213598"/>
          </a:xfrm>
          <a:prstGeom prst="rect">
            <a:avLst/>
          </a:prstGeom>
        </p:spPr>
      </p:pic>
      <p:sp>
        <p:nvSpPr>
          <p:cNvPr id="6" name="Text 3"/>
          <p:cNvSpPr/>
          <p:nvPr/>
        </p:nvSpPr>
        <p:spPr>
          <a:xfrm>
            <a:off x="823436" y="1788319"/>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Employee</a:t>
            </a:r>
            <a:endParaRPr lang="en-US" sz="1300" dirty="0"/>
          </a:p>
        </p:txBody>
      </p:sp>
      <p:sp>
        <p:nvSpPr>
          <p:cNvPr id="7" name="Text 4"/>
          <p:cNvSpPr/>
          <p:nvPr/>
        </p:nvSpPr>
        <p:spPr>
          <a:xfrm>
            <a:off x="823436" y="207514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Register/Login</a:t>
            </a:r>
            <a:endParaRPr lang="en-US" sz="950" dirty="0"/>
          </a:p>
        </p:txBody>
      </p:sp>
      <p:sp>
        <p:nvSpPr>
          <p:cNvPr id="8" name="Text 5"/>
          <p:cNvSpPr/>
          <p:nvPr/>
        </p:nvSpPr>
        <p:spPr>
          <a:xfrm>
            <a:off x="823436" y="2321838"/>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View policy details</a:t>
            </a:r>
            <a:endParaRPr lang="en-US" sz="950" dirty="0"/>
          </a:p>
        </p:txBody>
      </p:sp>
      <p:sp>
        <p:nvSpPr>
          <p:cNvPr id="9" name="Text 6"/>
          <p:cNvSpPr/>
          <p:nvPr/>
        </p:nvSpPr>
        <p:spPr>
          <a:xfrm>
            <a:off x="823436" y="2568535"/>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Submit claims</a:t>
            </a:r>
            <a:endParaRPr lang="en-US" sz="950" dirty="0"/>
          </a:p>
        </p:txBody>
      </p:sp>
      <p:sp>
        <p:nvSpPr>
          <p:cNvPr id="10" name="Text 7"/>
          <p:cNvSpPr/>
          <p:nvPr/>
        </p:nvSpPr>
        <p:spPr>
          <a:xfrm>
            <a:off x="823436" y="2815233"/>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Upload supporting documents</a:t>
            </a:r>
            <a:endParaRPr lang="en-US" sz="950" dirty="0"/>
          </a:p>
        </p:txBody>
      </p:sp>
      <p:sp>
        <p:nvSpPr>
          <p:cNvPr id="11" name="Text 8"/>
          <p:cNvSpPr/>
          <p:nvPr/>
        </p:nvSpPr>
        <p:spPr>
          <a:xfrm>
            <a:off x="823436" y="306193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Track claim status</a:t>
            </a:r>
            <a:endParaRPr lang="en-US" sz="950" dirty="0"/>
          </a:p>
        </p:txBody>
      </p:sp>
      <p:sp>
        <p:nvSpPr>
          <p:cNvPr id="12" name="Shape 9"/>
          <p:cNvSpPr/>
          <p:nvPr/>
        </p:nvSpPr>
        <p:spPr>
          <a:xfrm>
            <a:off x="7378422" y="1140262"/>
            <a:ext cx="6570345" cy="2265878"/>
          </a:xfrm>
          <a:prstGeom prst="roundRect">
            <a:avLst>
              <a:gd name="adj" fmla="val 8380"/>
            </a:avLst>
          </a:prstGeom>
          <a:solidFill>
            <a:srgbClr val="0A081B"/>
          </a:solidFill>
          <a:ln w="15240">
            <a:solidFill>
              <a:srgbClr val="29DDDA"/>
            </a:solidFill>
            <a:prstDash val="solid"/>
          </a:ln>
        </p:spPr>
      </p:sp>
      <p:sp>
        <p:nvSpPr>
          <p:cNvPr id="13" name="Shape 10"/>
          <p:cNvSpPr/>
          <p:nvPr/>
        </p:nvSpPr>
        <p:spPr>
          <a:xfrm>
            <a:off x="7520226" y="1282065"/>
            <a:ext cx="379690" cy="379690"/>
          </a:xfrm>
          <a:prstGeom prst="roundRect">
            <a:avLst>
              <a:gd name="adj" fmla="val 24080396"/>
            </a:avLst>
          </a:prstGeom>
          <a:solidFill>
            <a:srgbClr val="29DDDA"/>
          </a:solidFill>
          <a:ln/>
        </p:spPr>
      </p:sp>
      <p:pic>
        <p:nvPicPr>
          <p:cNvPr id="14" name="Image 1" descr="preencoded.png"/>
          <p:cNvPicPr>
            <a:picLocks noChangeAspect="1"/>
          </p:cNvPicPr>
          <p:nvPr/>
        </p:nvPicPr>
        <p:blipFill>
          <a:blip r:embed="rId4"/>
          <a:stretch>
            <a:fillRect/>
          </a:stretch>
        </p:blipFill>
        <p:spPr>
          <a:xfrm>
            <a:off x="7624643" y="1365052"/>
            <a:ext cx="170855" cy="213598"/>
          </a:xfrm>
          <a:prstGeom prst="rect">
            <a:avLst/>
          </a:prstGeom>
        </p:spPr>
      </p:pic>
      <p:sp>
        <p:nvSpPr>
          <p:cNvPr id="15" name="Text 11"/>
          <p:cNvSpPr/>
          <p:nvPr/>
        </p:nvSpPr>
        <p:spPr>
          <a:xfrm>
            <a:off x="7520226" y="1788319"/>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Agent</a:t>
            </a:r>
            <a:endParaRPr lang="en-US" sz="1300" dirty="0"/>
          </a:p>
        </p:txBody>
      </p:sp>
      <p:sp>
        <p:nvSpPr>
          <p:cNvPr id="16" name="Text 12"/>
          <p:cNvSpPr/>
          <p:nvPr/>
        </p:nvSpPr>
        <p:spPr>
          <a:xfrm>
            <a:off x="7520226" y="2075140"/>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employee queries (pre-claim questions)</a:t>
            </a:r>
            <a:endParaRPr lang="en-US" sz="950" dirty="0"/>
          </a:p>
        </p:txBody>
      </p:sp>
      <p:sp>
        <p:nvSpPr>
          <p:cNvPr id="17" name="Text 13"/>
          <p:cNvSpPr/>
          <p:nvPr/>
        </p:nvSpPr>
        <p:spPr>
          <a:xfrm>
            <a:off x="7520226" y="2321838"/>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Assist employees with claim submission</a:t>
            </a:r>
            <a:endParaRPr lang="en-US" sz="950" dirty="0"/>
          </a:p>
        </p:txBody>
      </p:sp>
      <p:sp>
        <p:nvSpPr>
          <p:cNvPr id="18" name="Text 14"/>
          <p:cNvSpPr/>
          <p:nvPr/>
        </p:nvSpPr>
        <p:spPr>
          <a:xfrm>
            <a:off x="7520226" y="2568535"/>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Update availability (Available/Unavailable)</a:t>
            </a:r>
            <a:endParaRPr lang="en-US" sz="950" dirty="0"/>
          </a:p>
        </p:txBody>
      </p:sp>
      <p:sp>
        <p:nvSpPr>
          <p:cNvPr id="19" name="Shape 15"/>
          <p:cNvSpPr/>
          <p:nvPr/>
        </p:nvSpPr>
        <p:spPr>
          <a:xfrm>
            <a:off x="681633" y="3532703"/>
            <a:ext cx="6570226" cy="2019181"/>
          </a:xfrm>
          <a:prstGeom prst="roundRect">
            <a:avLst>
              <a:gd name="adj" fmla="val 9404"/>
            </a:avLst>
          </a:prstGeom>
          <a:solidFill>
            <a:srgbClr val="0A081B"/>
          </a:solidFill>
          <a:ln w="15240">
            <a:solidFill>
              <a:srgbClr val="37A7E7"/>
            </a:solidFill>
            <a:prstDash val="solid"/>
          </a:ln>
        </p:spPr>
      </p:sp>
      <p:sp>
        <p:nvSpPr>
          <p:cNvPr id="20" name="Shape 16"/>
          <p:cNvSpPr/>
          <p:nvPr/>
        </p:nvSpPr>
        <p:spPr>
          <a:xfrm>
            <a:off x="823436" y="3674507"/>
            <a:ext cx="379690" cy="379690"/>
          </a:xfrm>
          <a:prstGeom prst="roundRect">
            <a:avLst>
              <a:gd name="adj" fmla="val 24080396"/>
            </a:avLst>
          </a:prstGeom>
          <a:solidFill>
            <a:srgbClr val="37A7E7"/>
          </a:solidFill>
          <a:ln/>
        </p:spPr>
      </p:sp>
      <p:pic>
        <p:nvPicPr>
          <p:cNvPr id="21" name="Image 2" descr="preencoded.png"/>
          <p:cNvPicPr>
            <a:picLocks noChangeAspect="1"/>
          </p:cNvPicPr>
          <p:nvPr/>
        </p:nvPicPr>
        <p:blipFill>
          <a:blip r:embed="rId5"/>
          <a:stretch>
            <a:fillRect/>
          </a:stretch>
        </p:blipFill>
        <p:spPr>
          <a:xfrm>
            <a:off x="927854" y="3757493"/>
            <a:ext cx="170855" cy="213598"/>
          </a:xfrm>
          <a:prstGeom prst="rect">
            <a:avLst/>
          </a:prstGeom>
        </p:spPr>
      </p:pic>
      <p:sp>
        <p:nvSpPr>
          <p:cNvPr id="22" name="Text 17"/>
          <p:cNvSpPr/>
          <p:nvPr/>
        </p:nvSpPr>
        <p:spPr>
          <a:xfrm>
            <a:off x="823436" y="4180761"/>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HR Admin</a:t>
            </a:r>
            <a:endParaRPr lang="en-US" sz="1300" dirty="0"/>
          </a:p>
        </p:txBody>
      </p:sp>
      <p:sp>
        <p:nvSpPr>
          <p:cNvPr id="23" name="Text 18"/>
          <p:cNvSpPr/>
          <p:nvPr/>
        </p:nvSpPr>
        <p:spPr>
          <a:xfrm>
            <a:off x="823436" y="4467582"/>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Add/manage employees</a:t>
            </a:r>
            <a:endParaRPr lang="en-US" sz="950" dirty="0"/>
          </a:p>
        </p:txBody>
      </p:sp>
      <p:sp>
        <p:nvSpPr>
          <p:cNvPr id="24" name="Text 19"/>
          <p:cNvSpPr/>
          <p:nvPr/>
        </p:nvSpPr>
        <p:spPr>
          <a:xfrm>
            <a:off x="823436" y="471428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Approve or reject claims</a:t>
            </a:r>
            <a:endParaRPr lang="en-US" sz="950" dirty="0"/>
          </a:p>
        </p:txBody>
      </p:sp>
      <p:sp>
        <p:nvSpPr>
          <p:cNvPr id="25" name="Text 20"/>
          <p:cNvSpPr/>
          <p:nvPr/>
        </p:nvSpPr>
        <p:spPr>
          <a:xfrm>
            <a:off x="823436" y="4960977"/>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policies (view, edit, assign)</a:t>
            </a:r>
            <a:endParaRPr lang="en-US" sz="950" dirty="0"/>
          </a:p>
        </p:txBody>
      </p:sp>
      <p:sp>
        <p:nvSpPr>
          <p:cNvPr id="26" name="Text 21"/>
          <p:cNvSpPr/>
          <p:nvPr/>
        </p:nvSpPr>
        <p:spPr>
          <a:xfrm>
            <a:off x="823436" y="5207675"/>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Generate reports (claims, policies, analytics)</a:t>
            </a:r>
            <a:endParaRPr lang="en-US" sz="950" dirty="0"/>
          </a:p>
        </p:txBody>
      </p:sp>
      <p:sp>
        <p:nvSpPr>
          <p:cNvPr id="27" name="Shape 22"/>
          <p:cNvSpPr/>
          <p:nvPr/>
        </p:nvSpPr>
        <p:spPr>
          <a:xfrm>
            <a:off x="7378422" y="3532703"/>
            <a:ext cx="6570345" cy="2019181"/>
          </a:xfrm>
          <a:prstGeom prst="roundRect">
            <a:avLst>
              <a:gd name="adj" fmla="val 9404"/>
            </a:avLst>
          </a:prstGeom>
          <a:solidFill>
            <a:srgbClr val="0A081B"/>
          </a:solidFill>
          <a:ln w="15240">
            <a:solidFill>
              <a:srgbClr val="091231"/>
            </a:solidFill>
            <a:prstDash val="solid"/>
          </a:ln>
        </p:spPr>
      </p:sp>
      <p:sp>
        <p:nvSpPr>
          <p:cNvPr id="28" name="Shape 23"/>
          <p:cNvSpPr/>
          <p:nvPr/>
        </p:nvSpPr>
        <p:spPr>
          <a:xfrm>
            <a:off x="7520226" y="3674507"/>
            <a:ext cx="379690" cy="379690"/>
          </a:xfrm>
          <a:prstGeom prst="roundRect">
            <a:avLst>
              <a:gd name="adj" fmla="val 24080396"/>
            </a:avLst>
          </a:prstGeom>
          <a:solidFill>
            <a:srgbClr val="091231"/>
          </a:solidFill>
          <a:ln/>
        </p:spPr>
      </p:sp>
      <p:pic>
        <p:nvPicPr>
          <p:cNvPr id="29" name="Image 3" descr="preencoded.png"/>
          <p:cNvPicPr>
            <a:picLocks noChangeAspect="1"/>
          </p:cNvPicPr>
          <p:nvPr/>
        </p:nvPicPr>
        <p:blipFill>
          <a:blip r:embed="rId6"/>
          <a:stretch>
            <a:fillRect/>
          </a:stretch>
        </p:blipFill>
        <p:spPr>
          <a:xfrm>
            <a:off x="7624643" y="3757493"/>
            <a:ext cx="170855" cy="213598"/>
          </a:xfrm>
          <a:prstGeom prst="rect">
            <a:avLst/>
          </a:prstGeom>
        </p:spPr>
      </p:pic>
      <p:sp>
        <p:nvSpPr>
          <p:cNvPr id="30" name="Text 24"/>
          <p:cNvSpPr/>
          <p:nvPr/>
        </p:nvSpPr>
        <p:spPr>
          <a:xfrm>
            <a:off x="7520226" y="4180761"/>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System Admin</a:t>
            </a:r>
            <a:endParaRPr lang="en-US" sz="1300" dirty="0"/>
          </a:p>
        </p:txBody>
      </p:sp>
      <p:sp>
        <p:nvSpPr>
          <p:cNvPr id="31" name="Text 25"/>
          <p:cNvSpPr/>
          <p:nvPr/>
        </p:nvSpPr>
        <p:spPr>
          <a:xfrm>
            <a:off x="7520226" y="4467582"/>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all roles (Admin, HR, Agent, Employee)</a:t>
            </a:r>
            <a:endParaRPr lang="en-US" sz="950" dirty="0"/>
          </a:p>
        </p:txBody>
      </p:sp>
      <p:sp>
        <p:nvSpPr>
          <p:cNvPr id="32" name="Text 26"/>
          <p:cNvSpPr/>
          <p:nvPr/>
        </p:nvSpPr>
        <p:spPr>
          <a:xfrm>
            <a:off x="7520226" y="4714280"/>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Configure system settings and tax rules</a:t>
            </a:r>
            <a:endParaRPr lang="en-US" sz="950" dirty="0"/>
          </a:p>
        </p:txBody>
      </p:sp>
      <p:sp>
        <p:nvSpPr>
          <p:cNvPr id="33" name="Text 27"/>
          <p:cNvSpPr/>
          <p:nvPr/>
        </p:nvSpPr>
        <p:spPr>
          <a:xfrm>
            <a:off x="7520226" y="4960977"/>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Monitor fraud detection (duplicate claims, high amounts, suspicious patterns)</a:t>
            </a:r>
            <a:endParaRPr lang="en-US" sz="950" dirty="0"/>
          </a:p>
        </p:txBody>
      </p:sp>
      <p:sp>
        <p:nvSpPr>
          <p:cNvPr id="34" name="Text 28"/>
          <p:cNvSpPr/>
          <p:nvPr/>
        </p:nvSpPr>
        <p:spPr>
          <a:xfrm>
            <a:off x="7520226" y="5207675"/>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Oversee system configuration and security</a:t>
            </a:r>
            <a:endParaRPr lang="en-US" sz="950" dirty="0"/>
          </a:p>
        </p:txBody>
      </p:sp>
      <p:sp>
        <p:nvSpPr>
          <p:cNvPr id="35" name="Shape 29"/>
          <p:cNvSpPr/>
          <p:nvPr/>
        </p:nvSpPr>
        <p:spPr>
          <a:xfrm>
            <a:off x="681633" y="5678448"/>
            <a:ext cx="13267134" cy="2019181"/>
          </a:xfrm>
          <a:prstGeom prst="roundRect">
            <a:avLst>
              <a:gd name="adj" fmla="val 9404"/>
            </a:avLst>
          </a:prstGeom>
          <a:solidFill>
            <a:srgbClr val="0A081B"/>
          </a:solidFill>
          <a:ln w="15240">
            <a:solidFill>
              <a:srgbClr val="16FFBB"/>
            </a:solidFill>
            <a:prstDash val="solid"/>
          </a:ln>
        </p:spPr>
      </p:sp>
      <p:sp>
        <p:nvSpPr>
          <p:cNvPr id="36" name="Shape 30"/>
          <p:cNvSpPr/>
          <p:nvPr/>
        </p:nvSpPr>
        <p:spPr>
          <a:xfrm>
            <a:off x="823436" y="5820251"/>
            <a:ext cx="379690" cy="379690"/>
          </a:xfrm>
          <a:prstGeom prst="roundRect">
            <a:avLst>
              <a:gd name="adj" fmla="val 24080396"/>
            </a:avLst>
          </a:prstGeom>
          <a:solidFill>
            <a:srgbClr val="16FFBB"/>
          </a:solidFill>
          <a:ln/>
        </p:spPr>
      </p:sp>
      <p:pic>
        <p:nvPicPr>
          <p:cNvPr id="37" name="Image 4" descr="preencoded.png"/>
          <p:cNvPicPr>
            <a:picLocks noChangeAspect="1"/>
          </p:cNvPicPr>
          <p:nvPr/>
        </p:nvPicPr>
        <p:blipFill>
          <a:blip r:embed="rId7"/>
          <a:stretch>
            <a:fillRect/>
          </a:stretch>
        </p:blipFill>
        <p:spPr>
          <a:xfrm>
            <a:off x="927854" y="5903238"/>
            <a:ext cx="170855" cy="213598"/>
          </a:xfrm>
          <a:prstGeom prst="rect">
            <a:avLst/>
          </a:prstGeom>
        </p:spPr>
      </p:pic>
      <p:sp>
        <p:nvSpPr>
          <p:cNvPr id="38" name="Text 31"/>
          <p:cNvSpPr/>
          <p:nvPr/>
        </p:nvSpPr>
        <p:spPr>
          <a:xfrm>
            <a:off x="823436" y="6326505"/>
            <a:ext cx="3300651"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AI &amp; Analytics (System/Automation Layer)</a:t>
            </a:r>
            <a:endParaRPr lang="en-US" sz="1300" dirty="0"/>
          </a:p>
        </p:txBody>
      </p:sp>
      <p:sp>
        <p:nvSpPr>
          <p:cNvPr id="39" name="Text 32"/>
          <p:cNvSpPr/>
          <p:nvPr/>
        </p:nvSpPr>
        <p:spPr>
          <a:xfrm>
            <a:off x="823436" y="6613327"/>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Fraud detection (auto-check claims for duplicates, suspicious patterns, high amounts)</a:t>
            </a:r>
            <a:endParaRPr lang="en-US" sz="950" dirty="0"/>
          </a:p>
        </p:txBody>
      </p:sp>
      <p:sp>
        <p:nvSpPr>
          <p:cNvPr id="40" name="Text 33"/>
          <p:cNvSpPr/>
          <p:nvPr/>
        </p:nvSpPr>
        <p:spPr>
          <a:xfrm>
            <a:off x="823436" y="6860024"/>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Predictive insights for HR/Admin (claim trends, policy usage)</a:t>
            </a:r>
            <a:endParaRPr lang="en-US" sz="950" dirty="0"/>
          </a:p>
        </p:txBody>
      </p:sp>
      <p:sp>
        <p:nvSpPr>
          <p:cNvPr id="41" name="Text 34"/>
          <p:cNvSpPr/>
          <p:nvPr/>
        </p:nvSpPr>
        <p:spPr>
          <a:xfrm>
            <a:off x="823436" y="7106722"/>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Real-time claim tracking and status updates</a:t>
            </a:r>
            <a:endParaRPr lang="en-US" sz="950" dirty="0"/>
          </a:p>
        </p:txBody>
      </p:sp>
      <p:sp>
        <p:nvSpPr>
          <p:cNvPr id="42" name="Text 35"/>
          <p:cNvSpPr/>
          <p:nvPr/>
        </p:nvSpPr>
        <p:spPr>
          <a:xfrm>
            <a:off x="823436" y="7353419"/>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Automated notifications (email/SMS alerts for status changes or fraud alerts)</a:t>
            </a:r>
            <a:endParaRPr lang="en-US" sz="950" dirty="0"/>
          </a:p>
        </p:txBody>
      </p:sp>
      <p:sp>
        <p:nvSpPr>
          <p:cNvPr id="43" name="Rectangle 42">
            <a:extLst>
              <a:ext uri="{FF2B5EF4-FFF2-40B4-BE49-F238E27FC236}">
                <a16:creationId xmlns:a16="http://schemas.microsoft.com/office/drawing/2014/main" id="{77B47ED4-5402-BDF6-D42F-FA3A2E1E2998}"/>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134" y="541377"/>
            <a:ext cx="3608903" cy="355521"/>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Poppins Bold"/>
                <a:ea typeface="Spline Sans Bold" pitchFamily="34" charset="-122"/>
                <a:cs typeface="Spline Sans Bold" pitchFamily="34" charset="-120"/>
              </a:rPr>
              <a:t>System Features </a:t>
            </a:r>
            <a:r>
              <a:rPr lang="en-US" sz="2200" b="1" dirty="0">
                <a:solidFill>
                  <a:srgbClr val="D75BE2"/>
                </a:solidFill>
                <a:latin typeface="Poppins Bold"/>
                <a:ea typeface="Spline Sans Bold" pitchFamily="34" charset="-122"/>
                <a:cs typeface="Spline Sans Bold" pitchFamily="34" charset="-120"/>
              </a:rPr>
              <a:t>(Detailed)</a:t>
            </a:r>
            <a:endParaRPr lang="en-US" sz="2200" dirty="0"/>
          </a:p>
        </p:txBody>
      </p:sp>
      <p:pic>
        <p:nvPicPr>
          <p:cNvPr id="3" name="Image 0" descr="preencoded.png"/>
          <p:cNvPicPr>
            <a:picLocks noChangeAspect="1"/>
          </p:cNvPicPr>
          <p:nvPr/>
        </p:nvPicPr>
        <p:blipFill>
          <a:blip r:embed="rId3"/>
          <a:stretch>
            <a:fillRect/>
          </a:stretch>
        </p:blipFill>
        <p:spPr>
          <a:xfrm>
            <a:off x="689134" y="1152763"/>
            <a:ext cx="127873" cy="159901"/>
          </a:xfrm>
          <a:prstGeom prst="rect">
            <a:avLst/>
          </a:prstGeom>
        </p:spPr>
      </p:pic>
      <p:sp>
        <p:nvSpPr>
          <p:cNvPr id="4" name="Shape 1"/>
          <p:cNvSpPr/>
          <p:nvPr/>
        </p:nvSpPr>
        <p:spPr>
          <a:xfrm>
            <a:off x="689134" y="1354812"/>
            <a:ext cx="6562130" cy="15240"/>
          </a:xfrm>
          <a:prstGeom prst="rect">
            <a:avLst/>
          </a:prstGeom>
          <a:solidFill>
            <a:srgbClr val="16FFBB"/>
          </a:solidFill>
          <a:ln/>
        </p:spPr>
      </p:sp>
      <p:sp>
        <p:nvSpPr>
          <p:cNvPr id="5" name="Text 2"/>
          <p:cNvSpPr/>
          <p:nvPr/>
        </p:nvSpPr>
        <p:spPr>
          <a:xfrm>
            <a:off x="689134" y="1449229"/>
            <a:ext cx="2181582"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1️⃣</a:t>
            </a:r>
            <a:r>
              <a:rPr lang="en-US" sz="1100" b="1" dirty="0">
                <a:solidFill>
                  <a:srgbClr val="E0E4E6"/>
                </a:solidFill>
                <a:latin typeface="Poppins Bold"/>
                <a:ea typeface="Spline Sans Bold" pitchFamily="34" charset="-122"/>
                <a:cs typeface="Spline Sans Bold" pitchFamily="34" charset="-120"/>
              </a:rPr>
              <a:t> Authentication &amp; Registration</a:t>
            </a:r>
            <a:endParaRPr lang="en-US" sz="1100" dirty="0"/>
          </a:p>
        </p:txBody>
      </p:sp>
      <p:sp>
        <p:nvSpPr>
          <p:cNvPr id="6" name="Text 3"/>
          <p:cNvSpPr/>
          <p:nvPr/>
        </p:nvSpPr>
        <p:spPr>
          <a:xfrm>
            <a:off x="689134" y="171116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Secure login with JWT authentication</a:t>
            </a:r>
            <a:endParaRPr lang="en-US" sz="1000" dirty="0"/>
          </a:p>
        </p:txBody>
      </p:sp>
      <p:sp>
        <p:nvSpPr>
          <p:cNvPr id="7" name="Text 4"/>
          <p:cNvSpPr/>
          <p:nvPr/>
        </p:nvSpPr>
        <p:spPr>
          <a:xfrm>
            <a:off x="689134" y="196072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Role-based access control for Admin, HR, Agent, Employee</a:t>
            </a:r>
            <a:endParaRPr lang="en-US" sz="1000" dirty="0"/>
          </a:p>
        </p:txBody>
      </p:sp>
      <p:pic>
        <p:nvPicPr>
          <p:cNvPr id="8" name="Image 1" descr="preencoded.png"/>
          <p:cNvPicPr>
            <a:picLocks noChangeAspect="1"/>
          </p:cNvPicPr>
          <p:nvPr/>
        </p:nvPicPr>
        <p:blipFill>
          <a:blip r:embed="rId4"/>
          <a:stretch>
            <a:fillRect/>
          </a:stretch>
        </p:blipFill>
        <p:spPr>
          <a:xfrm>
            <a:off x="7379137" y="1152763"/>
            <a:ext cx="127873" cy="159901"/>
          </a:xfrm>
          <a:prstGeom prst="rect">
            <a:avLst/>
          </a:prstGeom>
        </p:spPr>
      </p:pic>
      <p:sp>
        <p:nvSpPr>
          <p:cNvPr id="9" name="Shape 5"/>
          <p:cNvSpPr/>
          <p:nvPr/>
        </p:nvSpPr>
        <p:spPr>
          <a:xfrm>
            <a:off x="7379137" y="1354812"/>
            <a:ext cx="6562130" cy="15240"/>
          </a:xfrm>
          <a:prstGeom prst="rect">
            <a:avLst/>
          </a:prstGeom>
          <a:solidFill>
            <a:srgbClr val="29DDDA"/>
          </a:solidFill>
          <a:ln/>
        </p:spPr>
      </p:sp>
      <p:sp>
        <p:nvSpPr>
          <p:cNvPr id="10" name="Text 6"/>
          <p:cNvSpPr/>
          <p:nvPr/>
        </p:nvSpPr>
        <p:spPr>
          <a:xfrm>
            <a:off x="7379137" y="1449229"/>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2️⃣</a:t>
            </a:r>
            <a:r>
              <a:rPr lang="en-US" sz="1100" b="1" dirty="0">
                <a:solidFill>
                  <a:srgbClr val="E0E4E6"/>
                </a:solidFill>
                <a:latin typeface="Poppins Bold"/>
                <a:ea typeface="Spline Sans Bold" pitchFamily="34" charset="-122"/>
                <a:cs typeface="Spline Sans Bold" pitchFamily="34" charset="-120"/>
              </a:rPr>
              <a:t> Employee Portal</a:t>
            </a:r>
            <a:endParaRPr lang="en-US" sz="1100" dirty="0"/>
          </a:p>
        </p:txBody>
      </p:sp>
      <p:sp>
        <p:nvSpPr>
          <p:cNvPr id="11" name="Text 7"/>
          <p:cNvSpPr/>
          <p:nvPr/>
        </p:nvSpPr>
        <p:spPr>
          <a:xfrm>
            <a:off x="7379137" y="171116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Submit and track claims</a:t>
            </a:r>
            <a:endParaRPr lang="en-US" sz="1000" dirty="0"/>
          </a:p>
        </p:txBody>
      </p:sp>
      <p:sp>
        <p:nvSpPr>
          <p:cNvPr id="12" name="Text 8"/>
          <p:cNvSpPr/>
          <p:nvPr/>
        </p:nvSpPr>
        <p:spPr>
          <a:xfrm>
            <a:off x="7379137" y="196072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Upload supporting documents</a:t>
            </a:r>
            <a:endParaRPr lang="en-US" sz="1000" dirty="0"/>
          </a:p>
        </p:txBody>
      </p:sp>
      <p:sp>
        <p:nvSpPr>
          <p:cNvPr id="13" name="Text 9"/>
          <p:cNvSpPr/>
          <p:nvPr/>
        </p:nvSpPr>
        <p:spPr>
          <a:xfrm>
            <a:off x="7379137" y="221027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View policy details and benefits</a:t>
            </a:r>
            <a:endParaRPr lang="en-US" sz="1000" dirty="0"/>
          </a:p>
        </p:txBody>
      </p:sp>
      <p:sp>
        <p:nvSpPr>
          <p:cNvPr id="14" name="Text 10"/>
          <p:cNvSpPr/>
          <p:nvPr/>
        </p:nvSpPr>
        <p:spPr>
          <a:xfrm>
            <a:off x="7379137" y="245983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Ask queries to Agents (via chat/messages or chatbot support)</a:t>
            </a:r>
            <a:endParaRPr lang="en-US" sz="1000" dirty="0"/>
          </a:p>
        </p:txBody>
      </p:sp>
      <p:pic>
        <p:nvPicPr>
          <p:cNvPr id="15" name="Image 2" descr="preencoded.png"/>
          <p:cNvPicPr>
            <a:picLocks noChangeAspect="1"/>
          </p:cNvPicPr>
          <p:nvPr/>
        </p:nvPicPr>
        <p:blipFill>
          <a:blip r:embed="rId5"/>
          <a:stretch>
            <a:fillRect/>
          </a:stretch>
        </p:blipFill>
        <p:spPr>
          <a:xfrm>
            <a:off x="689134" y="2888456"/>
            <a:ext cx="127873" cy="159901"/>
          </a:xfrm>
          <a:prstGeom prst="rect">
            <a:avLst/>
          </a:prstGeom>
        </p:spPr>
      </p:pic>
      <p:sp>
        <p:nvSpPr>
          <p:cNvPr id="16" name="Shape 11"/>
          <p:cNvSpPr/>
          <p:nvPr/>
        </p:nvSpPr>
        <p:spPr>
          <a:xfrm>
            <a:off x="689134" y="3090505"/>
            <a:ext cx="6562130" cy="15240"/>
          </a:xfrm>
          <a:prstGeom prst="rect">
            <a:avLst/>
          </a:prstGeom>
          <a:solidFill>
            <a:srgbClr val="37A7E7"/>
          </a:solidFill>
          <a:ln/>
        </p:spPr>
      </p:sp>
      <p:sp>
        <p:nvSpPr>
          <p:cNvPr id="17" name="Text 12"/>
          <p:cNvSpPr/>
          <p:nvPr/>
        </p:nvSpPr>
        <p:spPr>
          <a:xfrm>
            <a:off x="689134" y="3184922"/>
            <a:ext cx="152233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3️⃣</a:t>
            </a:r>
            <a:r>
              <a:rPr lang="en-US" sz="1100" b="1" dirty="0">
                <a:solidFill>
                  <a:srgbClr val="E0E4E6"/>
                </a:solidFill>
                <a:latin typeface="Poppins Bold"/>
                <a:ea typeface="Spline Sans Bold" pitchFamily="34" charset="-122"/>
                <a:cs typeface="Spline Sans Bold" pitchFamily="34" charset="-120"/>
              </a:rPr>
              <a:t> Agent Management</a:t>
            </a:r>
            <a:endParaRPr lang="en-US" sz="1100" dirty="0"/>
          </a:p>
        </p:txBody>
      </p:sp>
      <p:sp>
        <p:nvSpPr>
          <p:cNvPr id="18" name="Text 13"/>
          <p:cNvSpPr/>
          <p:nvPr/>
        </p:nvSpPr>
        <p:spPr>
          <a:xfrm>
            <a:off x="689134" y="344685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Agents register and update availability (Available/Unavailable)</a:t>
            </a:r>
            <a:endParaRPr lang="en-US" sz="1000" dirty="0"/>
          </a:p>
        </p:txBody>
      </p:sp>
      <p:sp>
        <p:nvSpPr>
          <p:cNvPr id="19" name="Text 14"/>
          <p:cNvSpPr/>
          <p:nvPr/>
        </p:nvSpPr>
        <p:spPr>
          <a:xfrm>
            <a:off x="689134" y="369641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Handle employee queries (pre-claim or post-claim)</a:t>
            </a:r>
            <a:endParaRPr lang="en-US" sz="1000" dirty="0"/>
          </a:p>
        </p:txBody>
      </p:sp>
      <p:sp>
        <p:nvSpPr>
          <p:cNvPr id="20" name="Text 15"/>
          <p:cNvSpPr/>
          <p:nvPr/>
        </p:nvSpPr>
        <p:spPr>
          <a:xfrm>
            <a:off x="689134" y="394596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Dashboard to track pending and resolved queries</a:t>
            </a:r>
            <a:endParaRPr lang="en-US" sz="1000" dirty="0"/>
          </a:p>
        </p:txBody>
      </p:sp>
      <p:pic>
        <p:nvPicPr>
          <p:cNvPr id="21" name="Image 3" descr="preencoded.png"/>
          <p:cNvPicPr>
            <a:picLocks noChangeAspect="1"/>
          </p:cNvPicPr>
          <p:nvPr/>
        </p:nvPicPr>
        <p:blipFill>
          <a:blip r:embed="rId6"/>
          <a:stretch>
            <a:fillRect/>
          </a:stretch>
        </p:blipFill>
        <p:spPr>
          <a:xfrm>
            <a:off x="7379137" y="2888456"/>
            <a:ext cx="127873" cy="159901"/>
          </a:xfrm>
          <a:prstGeom prst="rect">
            <a:avLst/>
          </a:prstGeom>
        </p:spPr>
      </p:pic>
      <p:sp>
        <p:nvSpPr>
          <p:cNvPr id="22" name="Shape 16"/>
          <p:cNvSpPr/>
          <p:nvPr/>
        </p:nvSpPr>
        <p:spPr>
          <a:xfrm>
            <a:off x="7379137" y="3090505"/>
            <a:ext cx="6562130" cy="15240"/>
          </a:xfrm>
          <a:prstGeom prst="rect">
            <a:avLst/>
          </a:prstGeom>
          <a:solidFill>
            <a:srgbClr val="00B050"/>
          </a:solidFill>
          <a:ln/>
        </p:spPr>
      </p:sp>
      <p:sp>
        <p:nvSpPr>
          <p:cNvPr id="23" name="Text 17"/>
          <p:cNvSpPr/>
          <p:nvPr/>
        </p:nvSpPr>
        <p:spPr>
          <a:xfrm>
            <a:off x="7379137" y="3184922"/>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4️⃣</a:t>
            </a:r>
            <a:r>
              <a:rPr lang="en-US" sz="1100" b="1" dirty="0">
                <a:solidFill>
                  <a:srgbClr val="E0E4E6"/>
                </a:solidFill>
                <a:latin typeface="Poppins Bold"/>
                <a:ea typeface="Spline Sans Bold" pitchFamily="34" charset="-122"/>
                <a:cs typeface="Spline Sans Bold" pitchFamily="34" charset="-120"/>
              </a:rPr>
              <a:t> HR Dashboard</a:t>
            </a:r>
            <a:endParaRPr lang="en-US" sz="1100" dirty="0"/>
          </a:p>
        </p:txBody>
      </p:sp>
      <p:sp>
        <p:nvSpPr>
          <p:cNvPr id="24" name="Text 18"/>
          <p:cNvSpPr/>
          <p:nvPr/>
        </p:nvSpPr>
        <p:spPr>
          <a:xfrm>
            <a:off x="7379137" y="344685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Manage employee insurance data</a:t>
            </a:r>
            <a:endParaRPr lang="en-US" sz="1000" dirty="0"/>
          </a:p>
        </p:txBody>
      </p:sp>
      <p:sp>
        <p:nvSpPr>
          <p:cNvPr id="25" name="Text 19"/>
          <p:cNvSpPr/>
          <p:nvPr/>
        </p:nvSpPr>
        <p:spPr>
          <a:xfrm>
            <a:off x="7379137" y="369641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Approve/reject claims based on fraud alerts</a:t>
            </a:r>
            <a:endParaRPr lang="en-US" sz="1000" dirty="0"/>
          </a:p>
        </p:txBody>
      </p:sp>
      <p:sp>
        <p:nvSpPr>
          <p:cNvPr id="26" name="Text 20"/>
          <p:cNvSpPr/>
          <p:nvPr/>
        </p:nvSpPr>
        <p:spPr>
          <a:xfrm>
            <a:off x="7379137" y="394596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Generate scheduled and on-demand reports</a:t>
            </a:r>
            <a:endParaRPr lang="en-US" sz="1000" dirty="0"/>
          </a:p>
        </p:txBody>
      </p:sp>
      <p:sp>
        <p:nvSpPr>
          <p:cNvPr id="27" name="Text 21"/>
          <p:cNvSpPr/>
          <p:nvPr/>
        </p:nvSpPr>
        <p:spPr>
          <a:xfrm>
            <a:off x="7379137" y="419552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Review AI-generated fraud alerts</a:t>
            </a:r>
            <a:endParaRPr lang="en-US" sz="1000" dirty="0"/>
          </a:p>
        </p:txBody>
      </p:sp>
      <p:pic>
        <p:nvPicPr>
          <p:cNvPr id="28" name="Image 4" descr="preencoded.png"/>
          <p:cNvPicPr>
            <a:picLocks noChangeAspect="1"/>
          </p:cNvPicPr>
          <p:nvPr/>
        </p:nvPicPr>
        <p:blipFill>
          <a:blip r:embed="rId7"/>
          <a:stretch>
            <a:fillRect/>
          </a:stretch>
        </p:blipFill>
        <p:spPr>
          <a:xfrm>
            <a:off x="689134" y="4624149"/>
            <a:ext cx="127873" cy="159901"/>
          </a:xfrm>
          <a:prstGeom prst="rect">
            <a:avLst/>
          </a:prstGeom>
        </p:spPr>
      </p:pic>
      <p:sp>
        <p:nvSpPr>
          <p:cNvPr id="29" name="Shape 22"/>
          <p:cNvSpPr/>
          <p:nvPr/>
        </p:nvSpPr>
        <p:spPr>
          <a:xfrm>
            <a:off x="689134" y="4826198"/>
            <a:ext cx="6562130" cy="15240"/>
          </a:xfrm>
          <a:prstGeom prst="rect">
            <a:avLst/>
          </a:prstGeom>
          <a:solidFill>
            <a:srgbClr val="16FFBB"/>
          </a:solidFill>
          <a:ln/>
        </p:spPr>
      </p:sp>
      <p:sp>
        <p:nvSpPr>
          <p:cNvPr id="30" name="Text 23"/>
          <p:cNvSpPr/>
          <p:nvPr/>
        </p:nvSpPr>
        <p:spPr>
          <a:xfrm>
            <a:off x="689134" y="4920615"/>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5️⃣</a:t>
            </a:r>
            <a:r>
              <a:rPr lang="en-US" sz="1100" b="1" dirty="0">
                <a:solidFill>
                  <a:srgbClr val="E0E4E6"/>
                </a:solidFill>
                <a:latin typeface="Poppins Bold"/>
                <a:ea typeface="Spline Sans Bold" pitchFamily="34" charset="-122"/>
                <a:cs typeface="Spline Sans Bold" pitchFamily="34" charset="-120"/>
              </a:rPr>
              <a:t> Admin Dashboard</a:t>
            </a:r>
            <a:endParaRPr lang="en-US" sz="1100" dirty="0"/>
          </a:p>
        </p:txBody>
      </p:sp>
      <p:sp>
        <p:nvSpPr>
          <p:cNvPr id="31" name="Text 24"/>
          <p:cNvSpPr/>
          <p:nvPr/>
        </p:nvSpPr>
        <p:spPr>
          <a:xfrm>
            <a:off x="689134" y="518255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Manage roles and permissions for all users</a:t>
            </a:r>
            <a:endParaRPr lang="en-US" sz="1000" dirty="0"/>
          </a:p>
        </p:txBody>
      </p:sp>
      <p:sp>
        <p:nvSpPr>
          <p:cNvPr id="32" name="Text 25"/>
          <p:cNvSpPr/>
          <p:nvPr/>
        </p:nvSpPr>
        <p:spPr>
          <a:xfrm>
            <a:off x="689134" y="543210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Configure tax rules and system settings</a:t>
            </a:r>
            <a:endParaRPr lang="en-US" sz="1000" dirty="0"/>
          </a:p>
        </p:txBody>
      </p:sp>
      <p:sp>
        <p:nvSpPr>
          <p:cNvPr id="33" name="Text 26"/>
          <p:cNvSpPr/>
          <p:nvPr/>
        </p:nvSpPr>
        <p:spPr>
          <a:xfrm>
            <a:off x="689134" y="568166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Monitor fraud alerts and system health</a:t>
            </a:r>
            <a:endParaRPr lang="en-US" sz="1000" dirty="0"/>
          </a:p>
        </p:txBody>
      </p:sp>
      <p:sp>
        <p:nvSpPr>
          <p:cNvPr id="34" name="Text 27"/>
          <p:cNvSpPr/>
          <p:nvPr/>
        </p:nvSpPr>
        <p:spPr>
          <a:xfrm>
            <a:off x="689134" y="593121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Configure automation rules (e.g., reminders, auto-checks)</a:t>
            </a:r>
            <a:endParaRPr lang="en-US" sz="1000" dirty="0"/>
          </a:p>
        </p:txBody>
      </p:sp>
      <p:pic>
        <p:nvPicPr>
          <p:cNvPr id="35" name="Image 5" descr="preencoded.png"/>
          <p:cNvPicPr>
            <a:picLocks noChangeAspect="1"/>
          </p:cNvPicPr>
          <p:nvPr/>
        </p:nvPicPr>
        <p:blipFill>
          <a:blip r:embed="rId8"/>
          <a:stretch>
            <a:fillRect/>
          </a:stretch>
        </p:blipFill>
        <p:spPr>
          <a:xfrm>
            <a:off x="7379137" y="4624149"/>
            <a:ext cx="127873" cy="159901"/>
          </a:xfrm>
          <a:prstGeom prst="rect">
            <a:avLst/>
          </a:prstGeom>
        </p:spPr>
      </p:pic>
      <p:sp>
        <p:nvSpPr>
          <p:cNvPr id="36" name="Shape 28"/>
          <p:cNvSpPr/>
          <p:nvPr/>
        </p:nvSpPr>
        <p:spPr>
          <a:xfrm>
            <a:off x="7379137" y="4826198"/>
            <a:ext cx="6562130" cy="15240"/>
          </a:xfrm>
          <a:prstGeom prst="rect">
            <a:avLst/>
          </a:prstGeom>
          <a:solidFill>
            <a:srgbClr val="29DDDA"/>
          </a:solidFill>
          <a:ln/>
        </p:spPr>
      </p:sp>
      <p:sp>
        <p:nvSpPr>
          <p:cNvPr id="37" name="Text 29"/>
          <p:cNvSpPr/>
          <p:nvPr/>
        </p:nvSpPr>
        <p:spPr>
          <a:xfrm>
            <a:off x="7379137" y="4920615"/>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6️⃣</a:t>
            </a:r>
            <a:r>
              <a:rPr lang="en-US" sz="1100" b="1" dirty="0">
                <a:solidFill>
                  <a:srgbClr val="E0E4E6"/>
                </a:solidFill>
                <a:latin typeface="Poppins Bold"/>
                <a:ea typeface="Spline Sans Bold" pitchFamily="34" charset="-122"/>
                <a:cs typeface="Spline Sans Bold" pitchFamily="34" charset="-120"/>
              </a:rPr>
              <a:t> Automation</a:t>
            </a:r>
            <a:endParaRPr lang="en-US" sz="1100" dirty="0"/>
          </a:p>
        </p:txBody>
      </p:sp>
      <p:sp>
        <p:nvSpPr>
          <p:cNvPr id="38" name="Text 30"/>
          <p:cNvSpPr/>
          <p:nvPr/>
        </p:nvSpPr>
        <p:spPr>
          <a:xfrm>
            <a:off x="7379137" y="518255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Auto-reminders for policy renewals</a:t>
            </a:r>
            <a:endParaRPr lang="en-US" sz="1000" dirty="0"/>
          </a:p>
        </p:txBody>
      </p:sp>
      <p:sp>
        <p:nvSpPr>
          <p:cNvPr id="39" name="Text 31"/>
          <p:cNvSpPr/>
          <p:nvPr/>
        </p:nvSpPr>
        <p:spPr>
          <a:xfrm>
            <a:off x="7379137" y="543210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Auto eligibility checks for claims</a:t>
            </a:r>
            <a:endParaRPr lang="en-US" sz="1000" dirty="0"/>
          </a:p>
        </p:txBody>
      </p:sp>
      <p:sp>
        <p:nvSpPr>
          <p:cNvPr id="40" name="Text 32"/>
          <p:cNvSpPr/>
          <p:nvPr/>
        </p:nvSpPr>
        <p:spPr>
          <a:xfrm>
            <a:off x="7379137" y="568166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Scheduled report generation and notifications</a:t>
            </a:r>
            <a:endParaRPr lang="en-US" sz="1000" dirty="0"/>
          </a:p>
        </p:txBody>
      </p:sp>
      <p:pic>
        <p:nvPicPr>
          <p:cNvPr id="41" name="Image 6" descr="preencoded.png"/>
          <p:cNvPicPr>
            <a:picLocks noChangeAspect="1"/>
          </p:cNvPicPr>
          <p:nvPr/>
        </p:nvPicPr>
        <p:blipFill>
          <a:blip r:embed="rId9"/>
          <a:stretch>
            <a:fillRect/>
          </a:stretch>
        </p:blipFill>
        <p:spPr>
          <a:xfrm>
            <a:off x="689134" y="6359843"/>
            <a:ext cx="127873" cy="159901"/>
          </a:xfrm>
          <a:prstGeom prst="rect">
            <a:avLst/>
          </a:prstGeom>
        </p:spPr>
      </p:pic>
      <p:sp>
        <p:nvSpPr>
          <p:cNvPr id="42" name="Shape 33"/>
          <p:cNvSpPr/>
          <p:nvPr/>
        </p:nvSpPr>
        <p:spPr>
          <a:xfrm>
            <a:off x="689134" y="6561892"/>
            <a:ext cx="6562130" cy="15240"/>
          </a:xfrm>
          <a:prstGeom prst="rect">
            <a:avLst/>
          </a:prstGeom>
          <a:solidFill>
            <a:srgbClr val="37A7E7"/>
          </a:solidFill>
          <a:ln/>
        </p:spPr>
      </p:sp>
      <p:sp>
        <p:nvSpPr>
          <p:cNvPr id="43" name="Text 34"/>
          <p:cNvSpPr/>
          <p:nvPr/>
        </p:nvSpPr>
        <p:spPr>
          <a:xfrm>
            <a:off x="689134" y="6656308"/>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7️⃣</a:t>
            </a:r>
            <a:r>
              <a:rPr lang="en-US" sz="1100" b="1" dirty="0">
                <a:solidFill>
                  <a:srgbClr val="E0E4E6"/>
                </a:solidFill>
                <a:latin typeface="Poppins Bold"/>
                <a:ea typeface="Spline Sans Bold" pitchFamily="34" charset="-122"/>
                <a:cs typeface="Spline Sans Bold" pitchFamily="34" charset="-120"/>
              </a:rPr>
              <a:t> AI &amp; Analytics</a:t>
            </a:r>
            <a:endParaRPr lang="en-US" sz="1100" dirty="0"/>
          </a:p>
        </p:txBody>
      </p:sp>
      <p:sp>
        <p:nvSpPr>
          <p:cNvPr id="44" name="Text 35"/>
          <p:cNvSpPr/>
          <p:nvPr/>
        </p:nvSpPr>
        <p:spPr>
          <a:xfrm>
            <a:off x="689134" y="691824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Fraud detection using anomaly detection (duplicates, unusual amounts, suspicious patterns)</a:t>
            </a:r>
            <a:endParaRPr lang="en-US" sz="1000" dirty="0"/>
          </a:p>
        </p:txBody>
      </p:sp>
      <p:sp>
        <p:nvSpPr>
          <p:cNvPr id="45" name="Text 36"/>
          <p:cNvSpPr/>
          <p:nvPr/>
        </p:nvSpPr>
        <p:spPr>
          <a:xfrm>
            <a:off x="689134" y="716780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Predictive analytics for HR/Admin (policy trends, claim patterns)</a:t>
            </a:r>
            <a:endParaRPr lang="en-US" sz="1000" dirty="0"/>
          </a:p>
        </p:txBody>
      </p:sp>
      <p:sp>
        <p:nvSpPr>
          <p:cNvPr id="46" name="Text 37"/>
          <p:cNvSpPr/>
          <p:nvPr/>
        </p:nvSpPr>
        <p:spPr>
          <a:xfrm>
            <a:off x="689134" y="741735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Real-time alerts for suspicious claims</a:t>
            </a:r>
            <a:endParaRPr lang="en-US" sz="1000" dirty="0"/>
          </a:p>
        </p:txBody>
      </p:sp>
      <p:pic>
        <p:nvPicPr>
          <p:cNvPr id="47" name="Image 7" descr="preencoded.png"/>
          <p:cNvPicPr>
            <a:picLocks noChangeAspect="1"/>
          </p:cNvPicPr>
          <p:nvPr/>
        </p:nvPicPr>
        <p:blipFill>
          <a:blip r:embed="rId10"/>
          <a:stretch>
            <a:fillRect/>
          </a:stretch>
        </p:blipFill>
        <p:spPr>
          <a:xfrm>
            <a:off x="7379137" y="6359843"/>
            <a:ext cx="127873" cy="159901"/>
          </a:xfrm>
          <a:prstGeom prst="rect">
            <a:avLst/>
          </a:prstGeom>
        </p:spPr>
      </p:pic>
      <p:sp>
        <p:nvSpPr>
          <p:cNvPr id="48" name="Shape 38"/>
          <p:cNvSpPr/>
          <p:nvPr/>
        </p:nvSpPr>
        <p:spPr>
          <a:xfrm>
            <a:off x="7379137" y="6561892"/>
            <a:ext cx="6562130" cy="15240"/>
          </a:xfrm>
          <a:prstGeom prst="rect">
            <a:avLst/>
          </a:prstGeom>
          <a:solidFill>
            <a:schemeClr val="accent2">
              <a:lumMod val="75000"/>
            </a:schemeClr>
          </a:solidFill>
          <a:ln>
            <a:solidFill>
              <a:srgbClr val="7030A0"/>
            </a:solidFill>
          </a:ln>
        </p:spPr>
      </p:sp>
      <p:sp>
        <p:nvSpPr>
          <p:cNvPr id="49" name="Text 39"/>
          <p:cNvSpPr/>
          <p:nvPr/>
        </p:nvSpPr>
        <p:spPr>
          <a:xfrm>
            <a:off x="7379137" y="6656308"/>
            <a:ext cx="1524476"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8️⃣</a:t>
            </a:r>
            <a:r>
              <a:rPr lang="en-US" sz="1100" b="1" dirty="0">
                <a:solidFill>
                  <a:srgbClr val="E0E4E6"/>
                </a:solidFill>
                <a:latin typeface="Poppins Bold"/>
                <a:ea typeface="Spline Sans Bold" pitchFamily="34" charset="-122"/>
                <a:cs typeface="Spline Sans Bold" pitchFamily="34" charset="-120"/>
              </a:rPr>
              <a:t> Reports &amp; Analytics</a:t>
            </a:r>
            <a:endParaRPr lang="en-US" sz="1100" dirty="0"/>
          </a:p>
        </p:txBody>
      </p:sp>
      <p:sp>
        <p:nvSpPr>
          <p:cNvPr id="50" name="Text 40"/>
          <p:cNvSpPr/>
          <p:nvPr/>
        </p:nvSpPr>
        <p:spPr>
          <a:xfrm>
            <a:off x="7379137" y="691824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PDF/Excel reports for claims, policies, and fraud alerts</a:t>
            </a:r>
            <a:endParaRPr lang="en-US" sz="1000" dirty="0"/>
          </a:p>
        </p:txBody>
      </p:sp>
      <p:sp>
        <p:nvSpPr>
          <p:cNvPr id="51" name="Text 41"/>
          <p:cNvSpPr/>
          <p:nvPr/>
        </p:nvSpPr>
        <p:spPr>
          <a:xfrm>
            <a:off x="7379137" y="716780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Visual dashboards (charts, graphs) for quick insights</a:t>
            </a:r>
            <a:endParaRPr lang="en-US" sz="1000" dirty="0"/>
          </a:p>
        </p:txBody>
      </p:sp>
      <p:sp>
        <p:nvSpPr>
          <p:cNvPr id="52" name="Text 42"/>
          <p:cNvSpPr/>
          <p:nvPr/>
        </p:nvSpPr>
        <p:spPr>
          <a:xfrm>
            <a:off x="7379137" y="741735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Downloadable audit logs for compliance and tracking</a:t>
            </a:r>
            <a:endParaRPr lang="en-US" sz="1000" dirty="0"/>
          </a:p>
        </p:txBody>
      </p:sp>
      <p:sp>
        <p:nvSpPr>
          <p:cNvPr id="53" name="Rectangle 52">
            <a:extLst>
              <a:ext uri="{FF2B5EF4-FFF2-40B4-BE49-F238E27FC236}">
                <a16:creationId xmlns:a16="http://schemas.microsoft.com/office/drawing/2014/main" id="{5E1C6DD8-F9FD-D1A2-DB15-DFFE249C942E}"/>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1858" y="583406"/>
            <a:ext cx="2401610" cy="300157"/>
          </a:xfrm>
          <a:prstGeom prst="rect">
            <a:avLst/>
          </a:prstGeom>
          <a:noFill/>
          <a:ln/>
        </p:spPr>
        <p:txBody>
          <a:bodyPr wrap="none" lIns="0" tIns="0" rIns="0" bIns="0" rtlCol="0" anchor="t"/>
          <a:lstStyle/>
          <a:p>
            <a:pPr marL="0" indent="0" algn="l">
              <a:lnSpc>
                <a:spcPts val="2350"/>
              </a:lnSpc>
              <a:buNone/>
            </a:pPr>
            <a:r>
              <a:rPr lang="en-US" sz="1850" b="1" dirty="0">
                <a:solidFill>
                  <a:srgbClr val="F0FCFF"/>
                </a:solidFill>
                <a:latin typeface="Poppins Bold"/>
                <a:ea typeface="Spline Sans Bold" pitchFamily="34" charset="-122"/>
                <a:cs typeface="Spline Sans Bold" pitchFamily="34" charset="-120"/>
              </a:rPr>
              <a:t>Modules Breakdown</a:t>
            </a:r>
            <a:endParaRPr lang="en-US" sz="1850" dirty="0"/>
          </a:p>
        </p:txBody>
      </p:sp>
      <p:sp>
        <p:nvSpPr>
          <p:cNvPr id="3" name="Shape 1"/>
          <p:cNvSpPr/>
          <p:nvPr/>
        </p:nvSpPr>
        <p:spPr>
          <a:xfrm>
            <a:off x="581858" y="1005126"/>
            <a:ext cx="243126" cy="243126"/>
          </a:xfrm>
          <a:prstGeom prst="roundRect">
            <a:avLst>
              <a:gd name="adj" fmla="val 66679"/>
            </a:avLst>
          </a:prstGeom>
          <a:solidFill>
            <a:srgbClr val="0A081B"/>
          </a:solidFill>
          <a:ln w="7620">
            <a:solidFill>
              <a:srgbClr val="16FFBB"/>
            </a:solidFill>
            <a:prstDash val="solid"/>
          </a:ln>
        </p:spPr>
      </p:sp>
      <p:sp>
        <p:nvSpPr>
          <p:cNvPr id="4" name="Text 2"/>
          <p:cNvSpPr/>
          <p:nvPr/>
        </p:nvSpPr>
        <p:spPr>
          <a:xfrm>
            <a:off x="932974" y="1042273"/>
            <a:ext cx="1754505"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1️⃣</a:t>
            </a:r>
            <a:r>
              <a:rPr lang="en-US" sz="900" b="1" dirty="0">
                <a:solidFill>
                  <a:srgbClr val="E0E4E6"/>
                </a:solidFill>
                <a:latin typeface="Poppins Bold"/>
                <a:ea typeface="Spline Sans Bold" pitchFamily="34" charset="-122"/>
                <a:cs typeface="Spline Sans Bold" pitchFamily="34" charset="-120"/>
              </a:rPr>
              <a:t> Login &amp; Registration Module</a:t>
            </a:r>
            <a:endParaRPr lang="en-US" sz="900" dirty="0"/>
          </a:p>
        </p:txBody>
      </p:sp>
      <p:sp>
        <p:nvSpPr>
          <p:cNvPr id="5" name="Text 3"/>
          <p:cNvSpPr/>
          <p:nvPr/>
        </p:nvSpPr>
        <p:spPr>
          <a:xfrm>
            <a:off x="932974" y="130040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Secure login with JWT authentication</a:t>
            </a:r>
            <a:endParaRPr lang="en-US" sz="850" dirty="0"/>
          </a:p>
        </p:txBody>
      </p:sp>
      <p:sp>
        <p:nvSpPr>
          <p:cNvPr id="6" name="Text 4"/>
          <p:cNvSpPr/>
          <p:nvPr/>
        </p:nvSpPr>
        <p:spPr>
          <a:xfrm>
            <a:off x="932974" y="1511022"/>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Role-based access control for Admin, HR, Agent, Employee</a:t>
            </a:r>
            <a:endParaRPr lang="en-US" sz="850" dirty="0"/>
          </a:p>
        </p:txBody>
      </p:sp>
      <p:sp>
        <p:nvSpPr>
          <p:cNvPr id="7" name="Text 5"/>
          <p:cNvSpPr/>
          <p:nvPr/>
        </p:nvSpPr>
        <p:spPr>
          <a:xfrm>
            <a:off x="932974" y="1721644"/>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 self-registration and profile management</a:t>
            </a:r>
            <a:endParaRPr lang="en-US" sz="850" dirty="0"/>
          </a:p>
        </p:txBody>
      </p:sp>
      <p:sp>
        <p:nvSpPr>
          <p:cNvPr id="8" name="Shape 6"/>
          <p:cNvSpPr/>
          <p:nvPr/>
        </p:nvSpPr>
        <p:spPr>
          <a:xfrm>
            <a:off x="581858" y="2110621"/>
            <a:ext cx="243126" cy="243126"/>
          </a:xfrm>
          <a:prstGeom prst="roundRect">
            <a:avLst>
              <a:gd name="adj" fmla="val 66679"/>
            </a:avLst>
          </a:prstGeom>
          <a:solidFill>
            <a:srgbClr val="0A081B"/>
          </a:solidFill>
          <a:ln w="7620">
            <a:solidFill>
              <a:srgbClr val="29DDDA"/>
            </a:solidFill>
            <a:prstDash val="solid"/>
          </a:ln>
        </p:spPr>
      </p:sp>
      <p:sp>
        <p:nvSpPr>
          <p:cNvPr id="9" name="Text 7"/>
          <p:cNvSpPr/>
          <p:nvPr/>
        </p:nvSpPr>
        <p:spPr>
          <a:xfrm>
            <a:off x="932974" y="2147768"/>
            <a:ext cx="1732240"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2️⃣</a:t>
            </a:r>
            <a:r>
              <a:rPr lang="en-US" sz="900" b="1" dirty="0">
                <a:solidFill>
                  <a:srgbClr val="E0E4E6"/>
                </a:solidFill>
                <a:latin typeface="Poppins Bold"/>
                <a:ea typeface="Spline Sans Bold" pitchFamily="34" charset="-122"/>
                <a:cs typeface="Spline Sans Bold" pitchFamily="34" charset="-120"/>
              </a:rPr>
              <a:t> Policy Management Module</a:t>
            </a:r>
            <a:endParaRPr lang="en-US" sz="900" dirty="0"/>
          </a:p>
        </p:txBody>
      </p:sp>
      <p:sp>
        <p:nvSpPr>
          <p:cNvPr id="10" name="Text 8"/>
          <p:cNvSpPr/>
          <p:nvPr/>
        </p:nvSpPr>
        <p:spPr>
          <a:xfrm>
            <a:off x="932974" y="2405896"/>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Add, update, and view company insurance policies</a:t>
            </a:r>
            <a:endParaRPr lang="en-US" sz="850" dirty="0"/>
          </a:p>
        </p:txBody>
      </p:sp>
      <p:sp>
        <p:nvSpPr>
          <p:cNvPr id="11" name="Text 9"/>
          <p:cNvSpPr/>
          <p:nvPr/>
        </p:nvSpPr>
        <p:spPr>
          <a:xfrm>
            <a:off x="932974" y="2616518"/>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Employees can view policy details and download PDFs</a:t>
            </a:r>
            <a:endParaRPr lang="en-US" sz="850" dirty="0"/>
          </a:p>
        </p:txBody>
      </p:sp>
      <p:sp>
        <p:nvSpPr>
          <p:cNvPr id="12" name="Text 10"/>
          <p:cNvSpPr/>
          <p:nvPr/>
        </p:nvSpPr>
        <p:spPr>
          <a:xfrm>
            <a:off x="932974" y="2827139"/>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HR/Admin can assign policies to employees and manage statuses</a:t>
            </a:r>
            <a:endParaRPr lang="en-US" sz="850" dirty="0"/>
          </a:p>
        </p:txBody>
      </p:sp>
      <p:sp>
        <p:nvSpPr>
          <p:cNvPr id="13" name="Shape 11"/>
          <p:cNvSpPr/>
          <p:nvPr/>
        </p:nvSpPr>
        <p:spPr>
          <a:xfrm>
            <a:off x="581858" y="3216116"/>
            <a:ext cx="243126" cy="243126"/>
          </a:xfrm>
          <a:prstGeom prst="roundRect">
            <a:avLst>
              <a:gd name="adj" fmla="val 66679"/>
            </a:avLst>
          </a:prstGeom>
          <a:solidFill>
            <a:srgbClr val="0A081B"/>
          </a:solidFill>
          <a:ln w="7620">
            <a:solidFill>
              <a:srgbClr val="37A7E7"/>
            </a:solidFill>
            <a:prstDash val="solid"/>
          </a:ln>
        </p:spPr>
      </p:sp>
      <p:sp>
        <p:nvSpPr>
          <p:cNvPr id="14" name="Text 12"/>
          <p:cNvSpPr/>
          <p:nvPr/>
        </p:nvSpPr>
        <p:spPr>
          <a:xfrm>
            <a:off x="932974" y="3253264"/>
            <a:ext cx="1716405"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3️⃣</a:t>
            </a:r>
            <a:r>
              <a:rPr lang="en-US" sz="900" b="1" dirty="0">
                <a:solidFill>
                  <a:srgbClr val="E0E4E6"/>
                </a:solidFill>
                <a:latin typeface="Poppins Bold"/>
                <a:ea typeface="Spline Sans Bold" pitchFamily="34" charset="-122"/>
                <a:cs typeface="Spline Sans Bold" pitchFamily="34" charset="-120"/>
              </a:rPr>
              <a:t> Claim Management Module</a:t>
            </a:r>
            <a:endParaRPr lang="en-US" sz="900" dirty="0"/>
          </a:p>
        </p:txBody>
      </p:sp>
      <p:sp>
        <p:nvSpPr>
          <p:cNvPr id="15" name="Text 13"/>
          <p:cNvSpPr/>
          <p:nvPr/>
        </p:nvSpPr>
        <p:spPr>
          <a:xfrm>
            <a:off x="932974" y="351139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Employees submit claims and upload supporting documents</a:t>
            </a:r>
            <a:endParaRPr lang="en-US" sz="850" dirty="0"/>
          </a:p>
        </p:txBody>
      </p:sp>
      <p:sp>
        <p:nvSpPr>
          <p:cNvPr id="16" name="Text 14"/>
          <p:cNvSpPr/>
          <p:nvPr/>
        </p:nvSpPr>
        <p:spPr>
          <a:xfrm>
            <a:off x="932974" y="3722013"/>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Automated eligibility and fraud checks (duplicates, unusual amounts)</a:t>
            </a:r>
            <a:endParaRPr lang="en-US" sz="850" dirty="0"/>
          </a:p>
        </p:txBody>
      </p:sp>
      <p:sp>
        <p:nvSpPr>
          <p:cNvPr id="17" name="Text 15"/>
          <p:cNvSpPr/>
          <p:nvPr/>
        </p:nvSpPr>
        <p:spPr>
          <a:xfrm>
            <a:off x="932974" y="3932634"/>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HR reviews and approves/rejects claims</a:t>
            </a:r>
            <a:endParaRPr lang="en-US" sz="850" dirty="0"/>
          </a:p>
        </p:txBody>
      </p:sp>
      <p:sp>
        <p:nvSpPr>
          <p:cNvPr id="18" name="Text 16"/>
          <p:cNvSpPr/>
          <p:nvPr/>
        </p:nvSpPr>
        <p:spPr>
          <a:xfrm>
            <a:off x="932974" y="4143256"/>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Real-time status updates reflected to Employee, HR, and Admin dashboards</a:t>
            </a:r>
            <a:endParaRPr lang="en-US" sz="850" dirty="0"/>
          </a:p>
        </p:txBody>
      </p:sp>
      <p:sp>
        <p:nvSpPr>
          <p:cNvPr id="19" name="Shape 17"/>
          <p:cNvSpPr/>
          <p:nvPr/>
        </p:nvSpPr>
        <p:spPr>
          <a:xfrm>
            <a:off x="581858" y="4532233"/>
            <a:ext cx="243126" cy="243126"/>
          </a:xfrm>
          <a:prstGeom prst="roundRect">
            <a:avLst>
              <a:gd name="adj" fmla="val 66679"/>
            </a:avLst>
          </a:prstGeom>
          <a:solidFill>
            <a:srgbClr val="0A081B"/>
          </a:solidFill>
          <a:ln w="7620">
            <a:solidFill>
              <a:schemeClr val="accent5">
                <a:lumMod val="60000"/>
                <a:lumOff val="40000"/>
              </a:schemeClr>
            </a:solidFill>
            <a:prstDash val="solid"/>
          </a:ln>
        </p:spPr>
      </p:sp>
      <p:sp>
        <p:nvSpPr>
          <p:cNvPr id="20" name="Text 18"/>
          <p:cNvSpPr/>
          <p:nvPr/>
        </p:nvSpPr>
        <p:spPr>
          <a:xfrm>
            <a:off x="932974" y="4569381"/>
            <a:ext cx="1730573"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4️⃣</a:t>
            </a:r>
            <a:r>
              <a:rPr lang="en-US" sz="900" b="1" dirty="0">
                <a:solidFill>
                  <a:srgbClr val="E0E4E6"/>
                </a:solidFill>
                <a:latin typeface="Poppins Bold"/>
                <a:ea typeface="Spline Sans Bold" pitchFamily="34" charset="-122"/>
                <a:cs typeface="Spline Sans Bold" pitchFamily="34" charset="-120"/>
              </a:rPr>
              <a:t> Agent Management Module</a:t>
            </a:r>
            <a:endParaRPr lang="en-US" sz="900" dirty="0"/>
          </a:p>
        </p:txBody>
      </p:sp>
      <p:sp>
        <p:nvSpPr>
          <p:cNvPr id="21" name="Text 19"/>
          <p:cNvSpPr/>
          <p:nvPr/>
        </p:nvSpPr>
        <p:spPr>
          <a:xfrm>
            <a:off x="932974" y="4827508"/>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Track agent availability (Available/Unavailable)</a:t>
            </a:r>
            <a:endParaRPr lang="en-US" sz="850" dirty="0"/>
          </a:p>
        </p:txBody>
      </p:sp>
      <p:sp>
        <p:nvSpPr>
          <p:cNvPr id="22" name="Text 20"/>
          <p:cNvSpPr/>
          <p:nvPr/>
        </p:nvSpPr>
        <p:spPr>
          <a:xfrm>
            <a:off x="932974" y="5038130"/>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Manage employee queries and interactions</a:t>
            </a:r>
            <a:endParaRPr lang="en-US" sz="850" dirty="0"/>
          </a:p>
        </p:txBody>
      </p:sp>
      <p:sp>
        <p:nvSpPr>
          <p:cNvPr id="23" name="Text 21"/>
          <p:cNvSpPr/>
          <p:nvPr/>
        </p:nvSpPr>
        <p:spPr>
          <a:xfrm>
            <a:off x="932974" y="524875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Agents respond to pre-claim and claim-related questions</a:t>
            </a:r>
            <a:endParaRPr lang="en-US" sz="850" dirty="0"/>
          </a:p>
        </p:txBody>
      </p:sp>
      <p:sp>
        <p:nvSpPr>
          <p:cNvPr id="24" name="Shape 22"/>
          <p:cNvSpPr/>
          <p:nvPr/>
        </p:nvSpPr>
        <p:spPr>
          <a:xfrm>
            <a:off x="581858" y="5637728"/>
            <a:ext cx="243126" cy="243126"/>
          </a:xfrm>
          <a:prstGeom prst="roundRect">
            <a:avLst>
              <a:gd name="adj" fmla="val 66679"/>
            </a:avLst>
          </a:prstGeom>
          <a:solidFill>
            <a:srgbClr val="0A081B"/>
          </a:solidFill>
          <a:ln w="7620">
            <a:solidFill>
              <a:srgbClr val="16FFBB"/>
            </a:solidFill>
            <a:prstDash val="solid"/>
          </a:ln>
        </p:spPr>
      </p:sp>
      <p:sp>
        <p:nvSpPr>
          <p:cNvPr id="25" name="Text 23"/>
          <p:cNvSpPr/>
          <p:nvPr/>
        </p:nvSpPr>
        <p:spPr>
          <a:xfrm>
            <a:off x="932974" y="5674876"/>
            <a:ext cx="1628299"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5️⃣</a:t>
            </a:r>
            <a:r>
              <a:rPr lang="en-US" sz="900" b="1" dirty="0">
                <a:solidFill>
                  <a:srgbClr val="E0E4E6"/>
                </a:solidFill>
                <a:latin typeface="Poppins Bold"/>
                <a:ea typeface="Spline Sans Bold" pitchFamily="34" charset="-122"/>
                <a:cs typeface="Spline Sans Bold" pitchFamily="34" charset="-120"/>
              </a:rPr>
              <a:t> Admin Dashboard Module</a:t>
            </a:r>
            <a:endParaRPr lang="en-US" sz="900" dirty="0"/>
          </a:p>
        </p:txBody>
      </p:sp>
      <p:sp>
        <p:nvSpPr>
          <p:cNvPr id="26" name="Text 24"/>
          <p:cNvSpPr/>
          <p:nvPr/>
        </p:nvSpPr>
        <p:spPr>
          <a:xfrm>
            <a:off x="932974" y="5933003"/>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Manage roles and permissions (Admin, HR, Agent, Employee)</a:t>
            </a:r>
            <a:endParaRPr lang="en-US" sz="850" dirty="0"/>
          </a:p>
        </p:txBody>
      </p:sp>
      <p:sp>
        <p:nvSpPr>
          <p:cNvPr id="27" name="Text 25"/>
          <p:cNvSpPr/>
          <p:nvPr/>
        </p:nvSpPr>
        <p:spPr>
          <a:xfrm>
            <a:off x="932974" y="6143625"/>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Monitor fraud alerts and system health</a:t>
            </a:r>
            <a:endParaRPr lang="en-US" sz="850" dirty="0"/>
          </a:p>
        </p:txBody>
      </p:sp>
      <p:sp>
        <p:nvSpPr>
          <p:cNvPr id="28" name="Text 26"/>
          <p:cNvSpPr/>
          <p:nvPr/>
        </p:nvSpPr>
        <p:spPr>
          <a:xfrm>
            <a:off x="932974" y="6354247"/>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Configure automation rules (notifications, reminders)</a:t>
            </a:r>
            <a:endParaRPr lang="en-US" sz="850" dirty="0"/>
          </a:p>
        </p:txBody>
      </p:sp>
      <p:sp>
        <p:nvSpPr>
          <p:cNvPr id="29" name="Shape 27"/>
          <p:cNvSpPr/>
          <p:nvPr/>
        </p:nvSpPr>
        <p:spPr>
          <a:xfrm>
            <a:off x="581858" y="6743224"/>
            <a:ext cx="243126" cy="243126"/>
          </a:xfrm>
          <a:prstGeom prst="roundRect">
            <a:avLst>
              <a:gd name="adj" fmla="val 66679"/>
            </a:avLst>
          </a:prstGeom>
          <a:solidFill>
            <a:srgbClr val="0A081B"/>
          </a:solidFill>
          <a:ln w="7620">
            <a:solidFill>
              <a:srgbClr val="29DDDA"/>
            </a:solidFill>
            <a:prstDash val="solid"/>
          </a:ln>
        </p:spPr>
      </p:sp>
      <p:sp>
        <p:nvSpPr>
          <p:cNvPr id="30" name="Text 28"/>
          <p:cNvSpPr/>
          <p:nvPr/>
        </p:nvSpPr>
        <p:spPr>
          <a:xfrm>
            <a:off x="932974" y="6780371"/>
            <a:ext cx="1732359"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6️⃣</a:t>
            </a:r>
            <a:r>
              <a:rPr lang="en-US" sz="900" b="1" dirty="0">
                <a:solidFill>
                  <a:srgbClr val="E0E4E6"/>
                </a:solidFill>
                <a:latin typeface="Poppins Bold"/>
                <a:ea typeface="Spline Sans Bold" pitchFamily="34" charset="-122"/>
                <a:cs typeface="Spline Sans Bold" pitchFamily="34" charset="-120"/>
              </a:rPr>
              <a:t> Reports &amp; Analytics Module</a:t>
            </a:r>
            <a:endParaRPr lang="en-US" sz="900" dirty="0"/>
          </a:p>
        </p:txBody>
      </p:sp>
      <p:sp>
        <p:nvSpPr>
          <p:cNvPr id="31" name="Text 29"/>
          <p:cNvSpPr/>
          <p:nvPr/>
        </p:nvSpPr>
        <p:spPr>
          <a:xfrm>
            <a:off x="932974" y="7038499"/>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Automated report generation (PDF/Excel) for claims, policies, and fraud alerts</a:t>
            </a:r>
            <a:endParaRPr lang="en-US" sz="850" dirty="0"/>
          </a:p>
        </p:txBody>
      </p:sp>
      <p:sp>
        <p:nvSpPr>
          <p:cNvPr id="32" name="Text 30"/>
          <p:cNvSpPr/>
          <p:nvPr/>
        </p:nvSpPr>
        <p:spPr>
          <a:xfrm>
            <a:off x="932974" y="7249120"/>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AI-powered insights and predictive analytics for HR/Admin</a:t>
            </a:r>
            <a:endParaRPr lang="en-US" sz="850" dirty="0"/>
          </a:p>
        </p:txBody>
      </p:sp>
      <p:sp>
        <p:nvSpPr>
          <p:cNvPr id="33" name="Text 31"/>
          <p:cNvSpPr/>
          <p:nvPr/>
        </p:nvSpPr>
        <p:spPr>
          <a:xfrm>
            <a:off x="932974" y="7459742"/>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Visual dashboards with charts, graphs, and real-time metrics</a:t>
            </a:r>
            <a:endParaRPr lang="en-US" sz="850" dirty="0"/>
          </a:p>
        </p:txBody>
      </p:sp>
      <p:sp>
        <p:nvSpPr>
          <p:cNvPr id="34" name="Text 32"/>
          <p:cNvSpPr/>
          <p:nvPr/>
        </p:nvSpPr>
        <p:spPr>
          <a:xfrm>
            <a:off x="7454622" y="2331244"/>
            <a:ext cx="1921312" cy="240149"/>
          </a:xfrm>
          <a:prstGeom prst="rect">
            <a:avLst/>
          </a:prstGeom>
          <a:noFill/>
          <a:ln/>
        </p:spPr>
        <p:txBody>
          <a:bodyPr wrap="none" lIns="0" tIns="0" rIns="0" bIns="0" rtlCol="0" anchor="t"/>
          <a:lstStyle/>
          <a:p>
            <a:pPr marL="0" indent="0" algn="l">
              <a:lnSpc>
                <a:spcPts val="1850"/>
              </a:lnSpc>
              <a:buNone/>
            </a:pPr>
            <a:r>
              <a:rPr lang="en-US" sz="1500" b="1" dirty="0">
                <a:solidFill>
                  <a:srgbClr val="D75BE2"/>
                </a:solidFill>
                <a:latin typeface="Poppins Bold"/>
                <a:ea typeface="Spline Sans Bold" pitchFamily="34" charset="-122"/>
                <a:cs typeface="Spline Sans Bold" pitchFamily="34" charset="-120"/>
              </a:rPr>
              <a:t>Technology Stack</a:t>
            </a:r>
            <a:endParaRPr lang="en-US" sz="1500" dirty="0"/>
          </a:p>
        </p:txBody>
      </p:sp>
      <p:sp>
        <p:nvSpPr>
          <p:cNvPr id="35" name="Shape 33"/>
          <p:cNvSpPr/>
          <p:nvPr/>
        </p:nvSpPr>
        <p:spPr>
          <a:xfrm>
            <a:off x="7454622" y="2692956"/>
            <a:ext cx="6601539" cy="3191828"/>
          </a:xfrm>
          <a:prstGeom prst="roundRect">
            <a:avLst>
              <a:gd name="adj" fmla="val 5079"/>
            </a:avLst>
          </a:prstGeom>
          <a:noFill/>
          <a:ln w="7620">
            <a:solidFill>
              <a:srgbClr val="FFFFFF">
                <a:alpha val="24000"/>
              </a:srgbClr>
            </a:solidFill>
            <a:prstDash val="solid"/>
          </a:ln>
        </p:spPr>
      </p:sp>
      <p:sp>
        <p:nvSpPr>
          <p:cNvPr id="36" name="Shape 34"/>
          <p:cNvSpPr/>
          <p:nvPr/>
        </p:nvSpPr>
        <p:spPr>
          <a:xfrm>
            <a:off x="7462242" y="2700576"/>
            <a:ext cx="6586299" cy="317659"/>
          </a:xfrm>
          <a:prstGeom prst="rect">
            <a:avLst/>
          </a:prstGeom>
          <a:solidFill>
            <a:srgbClr val="FFFFFF">
              <a:alpha val="4000"/>
            </a:srgbClr>
          </a:solidFill>
          <a:ln/>
        </p:spPr>
      </p:sp>
      <p:sp>
        <p:nvSpPr>
          <p:cNvPr id="37" name="Text 35"/>
          <p:cNvSpPr/>
          <p:nvPr/>
        </p:nvSpPr>
        <p:spPr>
          <a:xfrm>
            <a:off x="7570351" y="2772966"/>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Frontend</a:t>
            </a:r>
            <a:endParaRPr lang="en-US" sz="850" dirty="0"/>
          </a:p>
        </p:txBody>
      </p:sp>
      <p:sp>
        <p:nvSpPr>
          <p:cNvPr id="38" name="Text 36"/>
          <p:cNvSpPr/>
          <p:nvPr/>
        </p:nvSpPr>
        <p:spPr>
          <a:xfrm>
            <a:off x="10208657" y="2772966"/>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React, CSS, Bootstrap</a:t>
            </a:r>
            <a:endParaRPr lang="en-US" sz="850" dirty="0"/>
          </a:p>
        </p:txBody>
      </p:sp>
      <p:sp>
        <p:nvSpPr>
          <p:cNvPr id="39" name="Shape 37"/>
          <p:cNvSpPr/>
          <p:nvPr/>
        </p:nvSpPr>
        <p:spPr>
          <a:xfrm>
            <a:off x="7462242" y="3018234"/>
            <a:ext cx="6586299" cy="317659"/>
          </a:xfrm>
          <a:prstGeom prst="rect">
            <a:avLst/>
          </a:prstGeom>
          <a:solidFill>
            <a:srgbClr val="000000">
              <a:alpha val="4000"/>
            </a:srgbClr>
          </a:solidFill>
          <a:ln/>
        </p:spPr>
      </p:sp>
      <p:sp>
        <p:nvSpPr>
          <p:cNvPr id="40" name="Text 38"/>
          <p:cNvSpPr/>
          <p:nvPr/>
        </p:nvSpPr>
        <p:spPr>
          <a:xfrm>
            <a:off x="7570351" y="3090624"/>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Backend</a:t>
            </a:r>
            <a:endParaRPr lang="en-US" sz="850" dirty="0"/>
          </a:p>
        </p:txBody>
      </p:sp>
      <p:sp>
        <p:nvSpPr>
          <p:cNvPr id="41" name="Text 39"/>
          <p:cNvSpPr/>
          <p:nvPr/>
        </p:nvSpPr>
        <p:spPr>
          <a:xfrm>
            <a:off x="10208657" y="3090624"/>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Java, Spring Boot, Spring Data JPA</a:t>
            </a:r>
            <a:endParaRPr lang="en-US" sz="850" dirty="0"/>
          </a:p>
        </p:txBody>
      </p:sp>
      <p:sp>
        <p:nvSpPr>
          <p:cNvPr id="42" name="Shape 40"/>
          <p:cNvSpPr/>
          <p:nvPr/>
        </p:nvSpPr>
        <p:spPr>
          <a:xfrm>
            <a:off x="7462242" y="3335893"/>
            <a:ext cx="6586299" cy="317659"/>
          </a:xfrm>
          <a:prstGeom prst="rect">
            <a:avLst/>
          </a:prstGeom>
          <a:solidFill>
            <a:srgbClr val="FFFFFF">
              <a:alpha val="4000"/>
            </a:srgbClr>
          </a:solidFill>
          <a:ln/>
        </p:spPr>
      </p:sp>
      <p:sp>
        <p:nvSpPr>
          <p:cNvPr id="43" name="Text 41"/>
          <p:cNvSpPr/>
          <p:nvPr/>
        </p:nvSpPr>
        <p:spPr>
          <a:xfrm>
            <a:off x="7570351" y="3408283"/>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Database</a:t>
            </a:r>
            <a:endParaRPr lang="en-US" sz="850" dirty="0"/>
          </a:p>
        </p:txBody>
      </p:sp>
      <p:sp>
        <p:nvSpPr>
          <p:cNvPr id="44" name="Text 42"/>
          <p:cNvSpPr/>
          <p:nvPr/>
        </p:nvSpPr>
        <p:spPr>
          <a:xfrm>
            <a:off x="10208657" y="3408283"/>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MySQL</a:t>
            </a:r>
            <a:endParaRPr lang="en-US" sz="850" dirty="0"/>
          </a:p>
        </p:txBody>
      </p:sp>
      <p:sp>
        <p:nvSpPr>
          <p:cNvPr id="45" name="Shape 43"/>
          <p:cNvSpPr/>
          <p:nvPr/>
        </p:nvSpPr>
        <p:spPr>
          <a:xfrm>
            <a:off x="7462242" y="3653552"/>
            <a:ext cx="6586299" cy="317659"/>
          </a:xfrm>
          <a:prstGeom prst="rect">
            <a:avLst/>
          </a:prstGeom>
          <a:solidFill>
            <a:srgbClr val="000000">
              <a:alpha val="4000"/>
            </a:srgbClr>
          </a:solidFill>
          <a:ln/>
        </p:spPr>
      </p:sp>
      <p:sp>
        <p:nvSpPr>
          <p:cNvPr id="46" name="Text 44"/>
          <p:cNvSpPr/>
          <p:nvPr/>
        </p:nvSpPr>
        <p:spPr>
          <a:xfrm>
            <a:off x="7570351" y="3725942"/>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Authentication</a:t>
            </a:r>
            <a:endParaRPr lang="en-US" sz="850" dirty="0"/>
          </a:p>
        </p:txBody>
      </p:sp>
      <p:sp>
        <p:nvSpPr>
          <p:cNvPr id="47" name="Text 45"/>
          <p:cNvSpPr/>
          <p:nvPr/>
        </p:nvSpPr>
        <p:spPr>
          <a:xfrm>
            <a:off x="10208657" y="3725942"/>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JWT, Spring Security</a:t>
            </a:r>
            <a:endParaRPr lang="en-US" sz="850" dirty="0"/>
          </a:p>
        </p:txBody>
      </p:sp>
      <p:sp>
        <p:nvSpPr>
          <p:cNvPr id="48" name="Shape 46"/>
          <p:cNvSpPr/>
          <p:nvPr/>
        </p:nvSpPr>
        <p:spPr>
          <a:xfrm>
            <a:off x="7462242" y="3971211"/>
            <a:ext cx="6586299" cy="317659"/>
          </a:xfrm>
          <a:prstGeom prst="rect">
            <a:avLst/>
          </a:prstGeom>
          <a:solidFill>
            <a:srgbClr val="FFFFFF">
              <a:alpha val="4000"/>
            </a:srgbClr>
          </a:solidFill>
          <a:ln/>
        </p:spPr>
      </p:sp>
      <p:sp>
        <p:nvSpPr>
          <p:cNvPr id="49" name="Text 47"/>
          <p:cNvSpPr/>
          <p:nvPr/>
        </p:nvSpPr>
        <p:spPr>
          <a:xfrm>
            <a:off x="7570351" y="4043601"/>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Automation</a:t>
            </a:r>
            <a:endParaRPr lang="en-US" sz="850" dirty="0"/>
          </a:p>
        </p:txBody>
      </p:sp>
      <p:sp>
        <p:nvSpPr>
          <p:cNvPr id="50" name="Text 48"/>
          <p:cNvSpPr/>
          <p:nvPr/>
        </p:nvSpPr>
        <p:spPr>
          <a:xfrm>
            <a:off x="10208657" y="4043601"/>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Spring Scheduler</a:t>
            </a:r>
            <a:endParaRPr lang="en-US" sz="850" dirty="0"/>
          </a:p>
        </p:txBody>
      </p:sp>
      <p:sp>
        <p:nvSpPr>
          <p:cNvPr id="51" name="Shape 49"/>
          <p:cNvSpPr/>
          <p:nvPr/>
        </p:nvSpPr>
        <p:spPr>
          <a:xfrm>
            <a:off x="7462242" y="4288869"/>
            <a:ext cx="6586299" cy="317659"/>
          </a:xfrm>
          <a:prstGeom prst="rect">
            <a:avLst/>
          </a:prstGeom>
          <a:solidFill>
            <a:srgbClr val="000000">
              <a:alpha val="4000"/>
            </a:srgbClr>
          </a:solidFill>
          <a:ln/>
        </p:spPr>
      </p:sp>
      <p:sp>
        <p:nvSpPr>
          <p:cNvPr id="52" name="Text 50"/>
          <p:cNvSpPr/>
          <p:nvPr/>
        </p:nvSpPr>
        <p:spPr>
          <a:xfrm>
            <a:off x="7570351" y="4361259"/>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Fraud Detection / AI / Analytics</a:t>
            </a:r>
            <a:endParaRPr lang="en-US" sz="850" dirty="0"/>
          </a:p>
        </p:txBody>
      </p:sp>
      <p:sp>
        <p:nvSpPr>
          <p:cNvPr id="53" name="Text 51"/>
          <p:cNvSpPr/>
          <p:nvPr/>
        </p:nvSpPr>
        <p:spPr>
          <a:xfrm>
            <a:off x="10208657" y="4361259"/>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Rule-based logic, Cohere API, Predictive Analytics, Dashboard Visualization</a:t>
            </a:r>
            <a:endParaRPr lang="en-US" sz="850" dirty="0"/>
          </a:p>
        </p:txBody>
      </p:sp>
      <p:sp>
        <p:nvSpPr>
          <p:cNvPr id="54" name="Shape 52"/>
          <p:cNvSpPr/>
          <p:nvPr/>
        </p:nvSpPr>
        <p:spPr>
          <a:xfrm>
            <a:off x="7462242" y="4606528"/>
            <a:ext cx="6586299" cy="317659"/>
          </a:xfrm>
          <a:prstGeom prst="rect">
            <a:avLst/>
          </a:prstGeom>
          <a:solidFill>
            <a:srgbClr val="FFFFFF">
              <a:alpha val="4000"/>
            </a:srgbClr>
          </a:solidFill>
          <a:ln/>
        </p:spPr>
      </p:sp>
      <p:sp>
        <p:nvSpPr>
          <p:cNvPr id="55" name="Text 53"/>
          <p:cNvSpPr/>
          <p:nvPr/>
        </p:nvSpPr>
        <p:spPr>
          <a:xfrm>
            <a:off x="7570351" y="4678918"/>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File Storage</a:t>
            </a:r>
            <a:endParaRPr lang="en-US" sz="850" dirty="0"/>
          </a:p>
        </p:txBody>
      </p:sp>
      <p:sp>
        <p:nvSpPr>
          <p:cNvPr id="56" name="Text 54"/>
          <p:cNvSpPr/>
          <p:nvPr/>
        </p:nvSpPr>
        <p:spPr>
          <a:xfrm>
            <a:off x="10208657" y="4678918"/>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Supabase S3 / AWS S3</a:t>
            </a:r>
            <a:endParaRPr lang="en-US" sz="850" dirty="0"/>
          </a:p>
        </p:txBody>
      </p:sp>
      <p:sp>
        <p:nvSpPr>
          <p:cNvPr id="57" name="Shape 55"/>
          <p:cNvSpPr/>
          <p:nvPr/>
        </p:nvSpPr>
        <p:spPr>
          <a:xfrm>
            <a:off x="7462242" y="4924187"/>
            <a:ext cx="6586299" cy="317659"/>
          </a:xfrm>
          <a:prstGeom prst="rect">
            <a:avLst/>
          </a:prstGeom>
          <a:solidFill>
            <a:srgbClr val="000000">
              <a:alpha val="4000"/>
            </a:srgbClr>
          </a:solidFill>
          <a:ln/>
        </p:spPr>
      </p:sp>
      <p:sp>
        <p:nvSpPr>
          <p:cNvPr id="58" name="Text 56"/>
          <p:cNvSpPr/>
          <p:nvPr/>
        </p:nvSpPr>
        <p:spPr>
          <a:xfrm>
            <a:off x="7570351" y="4996577"/>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Email / Notifications</a:t>
            </a:r>
            <a:endParaRPr lang="en-US" sz="850" dirty="0"/>
          </a:p>
        </p:txBody>
      </p:sp>
      <p:sp>
        <p:nvSpPr>
          <p:cNvPr id="59" name="Text 57"/>
          <p:cNvSpPr/>
          <p:nvPr/>
        </p:nvSpPr>
        <p:spPr>
          <a:xfrm>
            <a:off x="10208657" y="4996577"/>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SMTP</a:t>
            </a:r>
            <a:endParaRPr lang="en-US" sz="850" dirty="0"/>
          </a:p>
        </p:txBody>
      </p:sp>
      <p:sp>
        <p:nvSpPr>
          <p:cNvPr id="60" name="Shape 58"/>
          <p:cNvSpPr/>
          <p:nvPr/>
        </p:nvSpPr>
        <p:spPr>
          <a:xfrm>
            <a:off x="7462242" y="5241846"/>
            <a:ext cx="6586299" cy="317659"/>
          </a:xfrm>
          <a:prstGeom prst="rect">
            <a:avLst/>
          </a:prstGeom>
          <a:solidFill>
            <a:srgbClr val="FFFFFF">
              <a:alpha val="4000"/>
            </a:srgbClr>
          </a:solidFill>
          <a:ln/>
        </p:spPr>
        <p:txBody>
          <a:bodyPr/>
          <a:lstStyle/>
          <a:p>
            <a:endParaRPr lang="en-IN" dirty="0"/>
          </a:p>
        </p:txBody>
      </p:sp>
      <p:sp>
        <p:nvSpPr>
          <p:cNvPr id="61" name="Text 59"/>
          <p:cNvSpPr/>
          <p:nvPr/>
        </p:nvSpPr>
        <p:spPr>
          <a:xfrm>
            <a:off x="7570351" y="5314236"/>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Testing</a:t>
            </a:r>
            <a:endParaRPr lang="en-US" sz="850" dirty="0"/>
          </a:p>
        </p:txBody>
      </p:sp>
      <p:sp>
        <p:nvSpPr>
          <p:cNvPr id="62" name="Text 60"/>
          <p:cNvSpPr/>
          <p:nvPr/>
        </p:nvSpPr>
        <p:spPr>
          <a:xfrm>
            <a:off x="10208657" y="5314236"/>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Post</a:t>
            </a:r>
            <a:endParaRPr lang="en-US" sz="850" dirty="0"/>
          </a:p>
        </p:txBody>
      </p:sp>
      <p:sp>
        <p:nvSpPr>
          <p:cNvPr id="63" name="Shape 61"/>
          <p:cNvSpPr/>
          <p:nvPr/>
        </p:nvSpPr>
        <p:spPr>
          <a:xfrm>
            <a:off x="7462242" y="5559504"/>
            <a:ext cx="6586299" cy="317659"/>
          </a:xfrm>
          <a:prstGeom prst="rect">
            <a:avLst/>
          </a:prstGeom>
          <a:solidFill>
            <a:srgbClr val="000000">
              <a:alpha val="4000"/>
            </a:srgbClr>
          </a:solidFill>
          <a:ln/>
        </p:spPr>
      </p:sp>
      <p:sp>
        <p:nvSpPr>
          <p:cNvPr id="64" name="Text 62"/>
          <p:cNvSpPr/>
          <p:nvPr/>
        </p:nvSpPr>
        <p:spPr>
          <a:xfrm>
            <a:off x="7570351" y="5631894"/>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Deployment (Future)</a:t>
            </a:r>
            <a:endParaRPr lang="en-US" sz="850" dirty="0"/>
          </a:p>
        </p:txBody>
      </p:sp>
      <p:sp>
        <p:nvSpPr>
          <p:cNvPr id="65" name="Text 63"/>
          <p:cNvSpPr/>
          <p:nvPr/>
        </p:nvSpPr>
        <p:spPr>
          <a:xfrm>
            <a:off x="10208657" y="5631894"/>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Docker, Cloud (AWS/Azure)</a:t>
            </a:r>
            <a:endParaRPr lang="en-US" sz="850" dirty="0"/>
          </a:p>
        </p:txBody>
      </p:sp>
      <p:sp>
        <p:nvSpPr>
          <p:cNvPr id="66" name="Rectangle 65">
            <a:extLst>
              <a:ext uri="{FF2B5EF4-FFF2-40B4-BE49-F238E27FC236}">
                <a16:creationId xmlns:a16="http://schemas.microsoft.com/office/drawing/2014/main" id="{96933099-9B1F-B064-AC59-52F3FDE78872}"/>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1395</Words>
  <Application>Microsoft Office PowerPoint</Application>
  <PresentationFormat>Custom</PresentationFormat>
  <Paragraphs>227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Montserrat Bold</vt:lpstr>
      <vt:lpstr>Poppins Bold</vt:lpstr>
      <vt:lpstr>Arial</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Jeevan</dc:creator>
  <cp:lastModifiedBy>Jeevan Naik</cp:lastModifiedBy>
  <cp:revision>8</cp:revision>
  <dcterms:created xsi:type="dcterms:W3CDTF">2025-10-08T08:08:02Z</dcterms:created>
  <dcterms:modified xsi:type="dcterms:W3CDTF">2025-10-09T04:13:12Z</dcterms:modified>
</cp:coreProperties>
</file>